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56" r:id="rId2"/>
    <p:sldId id="320" r:id="rId3"/>
    <p:sldId id="314" r:id="rId4"/>
    <p:sldId id="315" r:id="rId5"/>
    <p:sldId id="316" r:id="rId6"/>
    <p:sldId id="317" r:id="rId7"/>
    <p:sldId id="318" r:id="rId8"/>
    <p:sldId id="319" r:id="rId9"/>
    <p:sldId id="322" r:id="rId10"/>
    <p:sldId id="321" r:id="rId11"/>
    <p:sldId id="257" r:id="rId12"/>
    <p:sldId id="258" r:id="rId13"/>
    <p:sldId id="259" r:id="rId14"/>
    <p:sldId id="260" r:id="rId15"/>
    <p:sldId id="261" r:id="rId16"/>
    <p:sldId id="262" r:id="rId17"/>
    <p:sldId id="263" r:id="rId18"/>
    <p:sldId id="324" r:id="rId19"/>
    <p:sldId id="264" r:id="rId20"/>
    <p:sldId id="265" r:id="rId21"/>
    <p:sldId id="266" r:id="rId22"/>
    <p:sldId id="267" r:id="rId23"/>
    <p:sldId id="268" r:id="rId24"/>
    <p:sldId id="269" r:id="rId25"/>
    <p:sldId id="270" r:id="rId26"/>
    <p:sldId id="271" r:id="rId27"/>
    <p:sldId id="325" r:id="rId28"/>
    <p:sldId id="272" r:id="rId29"/>
    <p:sldId id="273" r:id="rId30"/>
    <p:sldId id="376" r:id="rId31"/>
    <p:sldId id="275" r:id="rId32"/>
    <p:sldId id="276" r:id="rId33"/>
    <p:sldId id="277" r:id="rId34"/>
    <p:sldId id="278" r:id="rId35"/>
    <p:sldId id="279" r:id="rId36"/>
    <p:sldId id="280" r:id="rId37"/>
    <p:sldId id="281" r:id="rId38"/>
    <p:sldId id="282" r:id="rId39"/>
    <p:sldId id="289" r:id="rId40"/>
    <p:sldId id="300" r:id="rId41"/>
    <p:sldId id="290" r:id="rId42"/>
    <p:sldId id="291" r:id="rId43"/>
    <p:sldId id="301" r:id="rId44"/>
    <p:sldId id="292" r:id="rId45"/>
    <p:sldId id="293" r:id="rId46"/>
    <p:sldId id="302" r:id="rId47"/>
    <p:sldId id="294" r:id="rId48"/>
    <p:sldId id="295" r:id="rId49"/>
  </p:sldIdLst>
  <p:sldSz cx="18288000" cy="10287000"/>
  <p:notesSz cx="6858000" cy="9144000"/>
  <p:embeddedFontLst>
    <p:embeddedFont>
      <p:font typeface="DM Sans Bold" panose="020B0604020202020204" charset="0"/>
      <p:bold r:id="rId51"/>
    </p:embeddedFont>
    <p:embeddedFont>
      <p:font typeface="DM Sans" panose="020B0604020202020204" charset="0"/>
      <p:regular r:id="rId52"/>
    </p:embeddedFont>
    <p:embeddedFont>
      <p:font typeface="Century Schoolbook" panose="02040604050505020304" pitchFamily="18"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SimSun" panose="02010600030101010101" pitchFamily="2" charset="-122"/>
      <p:regular r:id="rId61"/>
    </p:embeddedFont>
    <p:embeddedFont>
      <p:font typeface="Arimo" panose="020B0604020202020204" charset="0"/>
      <p:regular r:id="rId62"/>
    </p:embeddedFont>
    <p:embeddedFont>
      <p:font typeface="Century" panose="02040604050505020304" pitchFamily="18" charset="0"/>
      <p:regular r:id="rId63"/>
    </p:embeddedFont>
    <p:embeddedFont>
      <p:font typeface="Century Gothic" panose="020B0502020202020204" pitchFamily="34" charset="0"/>
      <p:regular r:id="rId64"/>
      <p:bold r:id="rId65"/>
      <p:italic r:id="rId66"/>
      <p:boldItalic r:id="rId67"/>
    </p:embeddedFont>
    <p:embeddedFont>
      <p:font typeface="Arimo Bold" panose="020B0604020202020204" charset="0"/>
      <p:bold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4" d="100"/>
          <a:sy n="74" d="100"/>
        </p:scale>
        <p:origin x="534" y="54"/>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7.sv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8.svg"/><Relationship Id="rId4" Type="http://schemas.openxmlformats.org/officeDocument/2006/relationships/image" Target="../media/image17.svg"/><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1.svg"/><Relationship Id="rId7" Type="http://schemas.openxmlformats.org/officeDocument/2006/relationships/image" Target="../media/image19.svg"/><Relationship Id="rId12"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svg"/><Relationship Id="rId5" Type="http://schemas.openxmlformats.org/officeDocument/2006/relationships/image" Target="../media/image18.svg"/><Relationship Id="rId10" Type="http://schemas.openxmlformats.org/officeDocument/2006/relationships/image" Target="../media/image22.svg"/><Relationship Id="rId4" Type="http://schemas.openxmlformats.org/officeDocument/2006/relationships/image" Target="../media/image21.sv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548425" cy="1548425"/>
          </a:xfrm>
          <a:prstGeom prst="rect">
            <a:avLst/>
          </a:prstGeom>
        </p:spPr>
      </p:pic>
      <p:sp>
        <p:nvSpPr>
          <p:cNvPr id="8" name="TextBox 8"/>
          <p:cNvSpPr txBox="1"/>
          <p:nvPr/>
        </p:nvSpPr>
        <p:spPr>
          <a:xfrm>
            <a:off x="2082010" y="2324100"/>
            <a:ext cx="14075380" cy="1551305"/>
          </a:xfrm>
          <a:prstGeom prst="rect">
            <a:avLst/>
          </a:prstGeom>
        </p:spPr>
        <p:txBody>
          <a:bodyPr lIns="0" tIns="0" rIns="0" bIns="0" rtlCol="0" anchor="t">
            <a:spAutoFit/>
          </a:bodyPr>
          <a:lstStyle/>
          <a:p>
            <a:pPr marL="0" lvl="0" indent="0" algn="ctr">
              <a:lnSpc>
                <a:spcPts val="12100"/>
              </a:lnSpc>
            </a:pPr>
            <a:r>
              <a:rPr lang="en-US" sz="11000">
                <a:solidFill>
                  <a:srgbClr val="000000"/>
                </a:solidFill>
                <a:latin typeface="DM Sans Bold"/>
              </a:rPr>
              <a:t>LISTENING SESSION</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8738575"/>
            <a:ext cx="1548425" cy="1548425"/>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39575" y="0"/>
            <a:ext cx="1548425" cy="1548425"/>
          </a:xfrm>
          <a:prstGeom prst="rect">
            <a:avLst/>
          </a:prstGeom>
        </p:spPr>
      </p:pic>
      <p:sp>
        <p:nvSpPr>
          <p:cNvPr id="11" name="TextBox 11"/>
          <p:cNvSpPr txBox="1"/>
          <p:nvPr/>
        </p:nvSpPr>
        <p:spPr>
          <a:xfrm>
            <a:off x="1026795" y="4305300"/>
            <a:ext cx="10644505" cy="2019300"/>
          </a:xfrm>
          <a:prstGeom prst="rect">
            <a:avLst/>
          </a:prstGeom>
        </p:spPr>
        <p:txBody>
          <a:bodyPr wrap="square" lIns="0" tIns="0" rIns="0" bIns="0" rtlCol="0" anchor="t">
            <a:spAutoFit/>
          </a:bodyPr>
          <a:lstStyle/>
          <a:p>
            <a:pPr>
              <a:lnSpc>
                <a:spcPts val="5250"/>
              </a:lnSpc>
            </a:pPr>
            <a:r>
              <a:rPr lang="en-US" sz="4000" b="1">
                <a:solidFill>
                  <a:srgbClr val="000000"/>
                </a:solidFill>
                <a:latin typeface="DM Sans"/>
              </a:rPr>
              <a:t>GUEST SPEAKERS:</a:t>
            </a:r>
            <a:r>
              <a:rPr lang="en-US" sz="3500">
                <a:solidFill>
                  <a:srgbClr val="000000"/>
                </a:solidFill>
                <a:latin typeface="DM Sans"/>
              </a:rPr>
              <a:t> </a:t>
            </a:r>
          </a:p>
          <a:p>
            <a:pPr>
              <a:lnSpc>
                <a:spcPts val="5250"/>
              </a:lnSpc>
            </a:pPr>
            <a:r>
              <a:rPr lang="en-US" sz="3500">
                <a:solidFill>
                  <a:srgbClr val="000000"/>
                </a:solidFill>
                <a:latin typeface="DM Sans"/>
              </a:rPr>
              <a:t>PROF CLIFF RANSOM WENDEL B. LILANGAN</a:t>
            </a:r>
          </a:p>
          <a:p>
            <a:pPr marL="0" lvl="0" indent="0">
              <a:lnSpc>
                <a:spcPts val="5250"/>
              </a:lnSpc>
            </a:pPr>
            <a:r>
              <a:rPr lang="en-US" sz="3500">
                <a:solidFill>
                  <a:srgbClr val="000000"/>
                </a:solidFill>
                <a:latin typeface="DM Sans"/>
              </a:rPr>
              <a:t>PROF NARUMON CHUMCHAROENSUK</a:t>
            </a:r>
          </a:p>
        </p:txBody>
      </p:sp>
      <p:pic>
        <p:nvPicPr>
          <p:cNvPr id="18" name="Picture 17" descr="118009765_2403439023289582_6367827920581460639_n"/>
          <p:cNvPicPr>
            <a:picLocks noChangeAspect="1"/>
          </p:cNvPicPr>
          <p:nvPr/>
        </p:nvPicPr>
        <p:blipFill>
          <a:blip r:embed="rId4"/>
          <a:srcRect l="23819" t="27500" r="22239" b="30799"/>
          <a:stretch>
            <a:fillRect/>
          </a:stretch>
        </p:blipFill>
        <p:spPr>
          <a:xfrm>
            <a:off x="10058400" y="4662170"/>
            <a:ext cx="3488690" cy="3813175"/>
          </a:xfrm>
          <a:prstGeom prst="ellipse">
            <a:avLst/>
          </a:prstGeom>
        </p:spPr>
      </p:pic>
      <p:pic>
        <p:nvPicPr>
          <p:cNvPr id="19" name="Picture 18" descr="171039408_448304659610954_7120460348676450889_n"/>
          <p:cNvPicPr>
            <a:picLocks noChangeAspect="1"/>
          </p:cNvPicPr>
          <p:nvPr/>
        </p:nvPicPr>
        <p:blipFill>
          <a:blip r:embed="rId5"/>
          <a:srcRect l="12413" t="26477" r="27183" b="36610"/>
          <a:stretch>
            <a:fillRect/>
          </a:stretch>
        </p:blipFill>
        <p:spPr>
          <a:xfrm>
            <a:off x="14097000" y="4762500"/>
            <a:ext cx="3417570" cy="3712845"/>
          </a:xfrm>
          <a:prstGeom prst="ellipse">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13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13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63705" y="0"/>
            <a:ext cx="1548425" cy="1548425"/>
          </a:xfrm>
          <a:prstGeom prst="rect">
            <a:avLst/>
          </a:prstGeom>
        </p:spPr>
      </p:pic>
      <p:sp>
        <p:nvSpPr>
          <p:cNvPr id="6" name="TextBox 6"/>
          <p:cNvSpPr txBox="1"/>
          <p:nvPr/>
        </p:nvSpPr>
        <p:spPr>
          <a:xfrm>
            <a:off x="1524000" y="800100"/>
            <a:ext cx="15705455" cy="1538605"/>
          </a:xfrm>
          <a:prstGeom prst="rect">
            <a:avLst/>
          </a:prstGeom>
        </p:spPr>
        <p:txBody>
          <a:bodyPr wrap="square" lIns="0" tIns="0" rIns="0" bIns="0" rtlCol="0" anchor="t">
            <a:spAutoFit/>
          </a:bodyPr>
          <a:lstStyle/>
          <a:p>
            <a:pPr marL="0" lvl="0" indent="0" algn="ctr">
              <a:lnSpc>
                <a:spcPct val="100000"/>
              </a:lnSpc>
            </a:pPr>
            <a:r>
              <a:rPr lang="en-US" sz="10000" b="1">
                <a:solidFill>
                  <a:srgbClr val="000000"/>
                </a:solidFill>
                <a:latin typeface="DM Sans Bold"/>
              </a:rPr>
              <a:t>Tips and Guides</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39575" y="8738575"/>
            <a:ext cx="1548425" cy="1548425"/>
          </a:xfrm>
          <a:prstGeom prst="rect">
            <a:avLst/>
          </a:prstGeom>
        </p:spPr>
      </p:pic>
      <p:grpSp>
        <p:nvGrpSpPr>
          <p:cNvPr id="5" name="Group 7"/>
          <p:cNvGrpSpPr/>
          <p:nvPr/>
        </p:nvGrpSpPr>
        <p:grpSpPr>
          <a:xfrm>
            <a:off x="1828519" y="2781430"/>
            <a:ext cx="4047225" cy="3035419"/>
            <a:chOff x="0" y="0"/>
            <a:chExt cx="5396300" cy="4047225"/>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5396300" cy="4047225"/>
            </a:xfrm>
            <a:prstGeom prst="rect">
              <a:avLst/>
            </a:prstGeom>
          </p:spPr>
        </p:pic>
        <p:sp>
          <p:nvSpPr>
            <p:cNvPr id="9" name="TextBox 9"/>
            <p:cNvSpPr txBox="1"/>
            <p:nvPr/>
          </p:nvSpPr>
          <p:spPr>
            <a:xfrm>
              <a:off x="304799" y="1219200"/>
              <a:ext cx="4941993" cy="1795363"/>
            </a:xfrm>
            <a:prstGeom prst="rect">
              <a:avLst/>
            </a:prstGeom>
          </p:spPr>
          <p:txBody>
            <a:bodyPr wrap="square" lIns="0" tIns="0" rIns="0" bIns="0" rtlCol="0" anchor="t">
              <a:spAutoFit/>
            </a:bodyPr>
            <a:lstStyle/>
            <a:p>
              <a:pPr marL="0" lvl="0" indent="0" algn="ctr">
                <a:lnSpc>
                  <a:spcPts val="3465"/>
                </a:lnSpc>
              </a:pPr>
              <a:r>
                <a:rPr lang="en-US" sz="3150" dirty="0">
                  <a:solidFill>
                    <a:schemeClr val="bg1"/>
                  </a:solidFill>
                  <a:latin typeface="Century Schoolbook" panose="02040604050505020304" pitchFamily="18" charset="0"/>
                </a:rPr>
                <a:t>Tip 1: Remember </a:t>
              </a:r>
              <a:r>
                <a:rPr lang="en-US" sz="3150" u="sng" dirty="0">
                  <a:solidFill>
                    <a:schemeClr val="bg1"/>
                  </a:solidFill>
                  <a:latin typeface="Century Schoolbook" panose="02040604050505020304" pitchFamily="18" charset="0"/>
                </a:rPr>
                <a:t>YOLO</a:t>
              </a:r>
              <a:r>
                <a:rPr lang="en-US" sz="3150" dirty="0">
                  <a:solidFill>
                    <a:schemeClr val="bg1"/>
                  </a:solidFill>
                  <a:latin typeface="Century Schoolbook" panose="02040604050505020304" pitchFamily="18" charset="0"/>
                </a:rPr>
                <a:t> (You Only Listen Once)</a:t>
              </a:r>
            </a:p>
          </p:txBody>
        </p:sp>
      </p:grpSp>
      <p:grpSp>
        <p:nvGrpSpPr>
          <p:cNvPr id="12" name="Group 7"/>
          <p:cNvGrpSpPr/>
          <p:nvPr/>
        </p:nvGrpSpPr>
        <p:grpSpPr>
          <a:xfrm>
            <a:off x="4495519" y="5981830"/>
            <a:ext cx="4047225" cy="3035419"/>
            <a:chOff x="0" y="0"/>
            <a:chExt cx="5396300" cy="4047225"/>
          </a:xfrm>
        </p:grpSpPr>
        <p:pic>
          <p:nvPicPr>
            <p:cNvPr id="1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5396300" cy="4047225"/>
            </a:xfrm>
            <a:prstGeom prst="rect">
              <a:avLst/>
            </a:prstGeom>
          </p:spPr>
        </p:pic>
        <p:sp>
          <p:nvSpPr>
            <p:cNvPr id="14" name="TextBox 9"/>
            <p:cNvSpPr txBox="1"/>
            <p:nvPr/>
          </p:nvSpPr>
          <p:spPr>
            <a:xfrm>
              <a:off x="226907" y="1575647"/>
              <a:ext cx="4941993" cy="1196909"/>
            </a:xfrm>
            <a:prstGeom prst="rect">
              <a:avLst/>
            </a:prstGeom>
          </p:spPr>
          <p:txBody>
            <a:bodyPr wrap="square" lIns="0" tIns="0" rIns="0" bIns="0" rtlCol="0" anchor="t">
              <a:spAutoFit/>
            </a:bodyPr>
            <a:lstStyle/>
            <a:p>
              <a:pPr marL="0" lvl="0" indent="0" algn="ctr">
                <a:lnSpc>
                  <a:spcPts val="3465"/>
                </a:lnSpc>
              </a:pPr>
              <a:r>
                <a:rPr lang="en-US" sz="3150" dirty="0">
                  <a:solidFill>
                    <a:schemeClr val="bg1"/>
                  </a:solidFill>
                  <a:latin typeface="Century Schoolbook" panose="02040604050505020304" pitchFamily="18" charset="0"/>
                </a:rPr>
                <a:t>Tip 2: Know your synonyms</a:t>
              </a:r>
            </a:p>
          </p:txBody>
        </p:sp>
      </p:grpSp>
      <p:grpSp>
        <p:nvGrpSpPr>
          <p:cNvPr id="15" name="Group 7"/>
          <p:cNvGrpSpPr/>
          <p:nvPr/>
        </p:nvGrpSpPr>
        <p:grpSpPr>
          <a:xfrm flipH="1">
            <a:off x="10134319" y="5829430"/>
            <a:ext cx="4047225" cy="3035419"/>
            <a:chOff x="0" y="440267"/>
            <a:chExt cx="5396300" cy="4047225"/>
          </a:xfrm>
        </p:grpSpPr>
        <p:pic>
          <p:nvPicPr>
            <p:cNvPr id="16"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440267"/>
              <a:ext cx="5396300" cy="4047225"/>
            </a:xfrm>
            <a:prstGeom prst="rect">
              <a:avLst/>
            </a:prstGeom>
          </p:spPr>
        </p:pic>
        <p:sp>
          <p:nvSpPr>
            <p:cNvPr id="17" name="TextBox 9"/>
            <p:cNvSpPr txBox="1"/>
            <p:nvPr/>
          </p:nvSpPr>
          <p:spPr>
            <a:xfrm>
              <a:off x="226905" y="1575647"/>
              <a:ext cx="4941993" cy="1795363"/>
            </a:xfrm>
            <a:prstGeom prst="rect">
              <a:avLst/>
            </a:prstGeom>
          </p:spPr>
          <p:txBody>
            <a:bodyPr wrap="square" lIns="0" tIns="0" rIns="0" bIns="0" rtlCol="0" anchor="t">
              <a:spAutoFit/>
            </a:bodyPr>
            <a:lstStyle/>
            <a:p>
              <a:pPr marL="0" lvl="0" indent="0" algn="ctr">
                <a:lnSpc>
                  <a:spcPts val="3465"/>
                </a:lnSpc>
              </a:pPr>
              <a:r>
                <a:rPr lang="en-US" sz="3150" dirty="0">
                  <a:solidFill>
                    <a:schemeClr val="bg1"/>
                  </a:solidFill>
                  <a:latin typeface="Century Schoolbook" panose="02040604050505020304" pitchFamily="18" charset="0"/>
                </a:rPr>
                <a:t>Tip 3: Actively listen - NEVER lose attention</a:t>
              </a:r>
            </a:p>
          </p:txBody>
        </p:sp>
      </p:grpSp>
      <p:grpSp>
        <p:nvGrpSpPr>
          <p:cNvPr id="18" name="Group 7"/>
          <p:cNvGrpSpPr/>
          <p:nvPr/>
        </p:nvGrpSpPr>
        <p:grpSpPr>
          <a:xfrm flipH="1">
            <a:off x="12267919" y="2629030"/>
            <a:ext cx="4047225" cy="3035419"/>
            <a:chOff x="0" y="440267"/>
            <a:chExt cx="5396300" cy="4047225"/>
          </a:xfrm>
        </p:grpSpPr>
        <p:pic>
          <p:nvPicPr>
            <p:cNvPr id="19"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440267"/>
              <a:ext cx="5396300" cy="4047225"/>
            </a:xfrm>
            <a:prstGeom prst="rect">
              <a:avLst/>
            </a:prstGeom>
          </p:spPr>
        </p:pic>
        <p:sp>
          <p:nvSpPr>
            <p:cNvPr id="20" name="TextBox 9"/>
            <p:cNvSpPr txBox="1"/>
            <p:nvPr/>
          </p:nvSpPr>
          <p:spPr>
            <a:xfrm>
              <a:off x="226905" y="1456267"/>
              <a:ext cx="4941993" cy="2393817"/>
            </a:xfrm>
            <a:prstGeom prst="rect">
              <a:avLst/>
            </a:prstGeom>
          </p:spPr>
          <p:txBody>
            <a:bodyPr wrap="square" lIns="0" tIns="0" rIns="0" bIns="0" rtlCol="0" anchor="t">
              <a:spAutoFit/>
            </a:bodyPr>
            <a:lstStyle/>
            <a:p>
              <a:pPr marL="0" lvl="0" indent="0" algn="ctr">
                <a:lnSpc>
                  <a:spcPts val="3465"/>
                </a:lnSpc>
              </a:pPr>
              <a:r>
                <a:rPr lang="en-US" sz="3150" dirty="0">
                  <a:solidFill>
                    <a:schemeClr val="bg1"/>
                  </a:solidFill>
                  <a:latin typeface="Century Schoolbook" panose="02040604050505020304" pitchFamily="18" charset="0"/>
                </a:rPr>
                <a:t>Tip 4: Practice - listening to real-life English conversations</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13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13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63705" y="0"/>
            <a:ext cx="1548425" cy="1548425"/>
          </a:xfrm>
          <a:prstGeom prst="rect">
            <a:avLst/>
          </a:prstGeom>
        </p:spPr>
      </p:pic>
      <p:sp>
        <p:nvSpPr>
          <p:cNvPr id="5" name="TextBox 5"/>
          <p:cNvSpPr txBox="1"/>
          <p:nvPr/>
        </p:nvSpPr>
        <p:spPr>
          <a:xfrm>
            <a:off x="4025728" y="4812712"/>
            <a:ext cx="10236543" cy="1457325"/>
          </a:xfrm>
          <a:prstGeom prst="rect">
            <a:avLst/>
          </a:prstGeom>
        </p:spPr>
        <p:txBody>
          <a:bodyPr lIns="0" tIns="0" rIns="0" bIns="0" rtlCol="0" anchor="t">
            <a:spAutoFit/>
          </a:bodyPr>
          <a:lstStyle/>
          <a:p>
            <a:pPr marL="0" lvl="0" indent="0" algn="ctr">
              <a:lnSpc>
                <a:spcPts val="12000"/>
              </a:lnSpc>
            </a:pPr>
            <a:r>
              <a:rPr lang="en-US" sz="8000" dirty="0">
                <a:solidFill>
                  <a:srgbClr val="000000"/>
                </a:solidFill>
                <a:latin typeface="DM Sans"/>
              </a:rPr>
              <a:t>Introducing A Friend</a:t>
            </a:r>
          </a:p>
        </p:txBody>
      </p:sp>
      <p:sp>
        <p:nvSpPr>
          <p:cNvPr id="6" name="TextBox 6"/>
          <p:cNvSpPr txBox="1"/>
          <p:nvPr/>
        </p:nvSpPr>
        <p:spPr>
          <a:xfrm>
            <a:off x="4820347" y="3471204"/>
            <a:ext cx="8647305" cy="1152525"/>
          </a:xfrm>
          <a:prstGeom prst="rect">
            <a:avLst/>
          </a:prstGeom>
        </p:spPr>
        <p:txBody>
          <a:bodyPr lIns="0" tIns="0" rIns="0" bIns="0" rtlCol="0" anchor="t">
            <a:spAutoFit/>
          </a:bodyPr>
          <a:lstStyle/>
          <a:p>
            <a:pPr marL="0" lvl="0" indent="0" algn="ctr">
              <a:lnSpc>
                <a:spcPts val="8800"/>
              </a:lnSpc>
            </a:pPr>
            <a:r>
              <a:rPr lang="en-US" sz="8000">
                <a:solidFill>
                  <a:srgbClr val="000000"/>
                </a:solidFill>
                <a:latin typeface="DM Sans Bold"/>
              </a:rPr>
              <a:t>Listening 1</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844882" y="666750"/>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1</a:t>
            </a:r>
          </a:p>
        </p:txBody>
      </p:sp>
      <p:pic>
        <p:nvPicPr>
          <p:cNvPr id="7" name="A1_introducing_a_friend">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3390900"/>
            <a:ext cx="4359910" cy="3362960"/>
          </a:xfrm>
          <a:prstGeom prst="rect">
            <a:avLst/>
          </a:prstGeom>
        </p:spPr>
      </p:pic>
    </p:spTree>
  </p:cSld>
  <p:clrMapOvr>
    <a:masterClrMapping/>
  </p:clrMapOvr>
  <p:timing>
    <p:tnLst>
      <p:par>
        <p:cTn id="1" dur="indefinite" restart="never" nodeType="tmRoot">
          <p:childTnLst>
            <p:audio>
              <p:cMediaNode>
                <p:cTn id="2" fill="hold" display="1">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53219"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grpSp>
        <p:nvGrpSpPr>
          <p:cNvPr id="6" name="Group 6"/>
          <p:cNvGrpSpPr/>
          <p:nvPr/>
        </p:nvGrpSpPr>
        <p:grpSpPr>
          <a:xfrm>
            <a:off x="9165970" y="1982495"/>
            <a:ext cx="7573701" cy="6322010"/>
            <a:chOff x="0" y="0"/>
            <a:chExt cx="46946505" cy="39187743"/>
          </a:xfrm>
        </p:grpSpPr>
        <p:sp>
          <p:nvSpPr>
            <p:cNvPr id="7" name="Freeform 7"/>
            <p:cNvSpPr/>
            <p:nvPr/>
          </p:nvSpPr>
          <p:spPr>
            <a:xfrm>
              <a:off x="0" y="0"/>
              <a:ext cx="46946505" cy="39187741"/>
            </a:xfrm>
            <a:custGeom>
              <a:avLst/>
              <a:gdLst/>
              <a:ahLst/>
              <a:cxnLst/>
              <a:rect l="l" t="t" r="r" b="b"/>
              <a:pathLst>
                <a:path w="46946505" h="39187741">
                  <a:moveTo>
                    <a:pt x="0" y="0"/>
                  </a:moveTo>
                  <a:lnTo>
                    <a:pt x="0" y="39187741"/>
                  </a:lnTo>
                  <a:lnTo>
                    <a:pt x="46946505" y="39187741"/>
                  </a:lnTo>
                  <a:lnTo>
                    <a:pt x="46946505" y="0"/>
                  </a:lnTo>
                  <a:lnTo>
                    <a:pt x="0" y="0"/>
                  </a:lnTo>
                  <a:close/>
                  <a:moveTo>
                    <a:pt x="46885544" y="39126784"/>
                  </a:moveTo>
                  <a:lnTo>
                    <a:pt x="59690" y="39126784"/>
                  </a:lnTo>
                  <a:lnTo>
                    <a:pt x="59690" y="59690"/>
                  </a:lnTo>
                  <a:lnTo>
                    <a:pt x="46885544" y="59690"/>
                  </a:lnTo>
                  <a:lnTo>
                    <a:pt x="46885544" y="39126784"/>
                  </a:lnTo>
                  <a:close/>
                </a:path>
              </a:pathLst>
            </a:custGeom>
            <a:solidFill>
              <a:srgbClr val="000000"/>
            </a:solidFill>
          </p:spPr>
        </p:sp>
      </p:grpSp>
      <p:grpSp>
        <p:nvGrpSpPr>
          <p:cNvPr id="8" name="Group 8"/>
          <p:cNvGrpSpPr/>
          <p:nvPr/>
        </p:nvGrpSpPr>
        <p:grpSpPr>
          <a:xfrm>
            <a:off x="9442715" y="2261716"/>
            <a:ext cx="7020212" cy="5763568"/>
            <a:chOff x="0" y="0"/>
            <a:chExt cx="9360283" cy="7684758"/>
          </a:xfrm>
        </p:grpSpPr>
        <p:pic>
          <p:nvPicPr>
            <p:cNvPr id="9" name="Picture 9"/>
            <p:cNvPicPr>
              <a:picLocks noChangeAspect="1"/>
            </p:cNvPicPr>
            <p:nvPr/>
          </p:nvPicPr>
          <p:blipFill>
            <a:blip r:embed="rId3"/>
            <a:srcRect l="45570" t="26861" r="19982" b="34107"/>
            <a:stretch>
              <a:fillRect/>
            </a:stretch>
          </p:blipFill>
          <p:spPr>
            <a:xfrm>
              <a:off x="0" y="0"/>
              <a:ext cx="4521391" cy="7684758"/>
            </a:xfrm>
            <a:prstGeom prst="rect">
              <a:avLst/>
            </a:prstGeom>
          </p:spPr>
        </p:pic>
        <p:pic>
          <p:nvPicPr>
            <p:cNvPr id="10" name="Picture 10"/>
            <p:cNvPicPr>
              <a:picLocks noChangeAspect="1"/>
            </p:cNvPicPr>
            <p:nvPr/>
          </p:nvPicPr>
          <p:blipFill>
            <a:blip r:embed="rId4"/>
            <a:srcRect l="34404" t="11680" r="30953"/>
            <a:stretch>
              <a:fillRect/>
            </a:stretch>
          </p:blipFill>
          <p:spPr>
            <a:xfrm>
              <a:off x="4838891" y="0"/>
              <a:ext cx="4521391" cy="7684758"/>
            </a:xfrm>
            <a:prstGeom prst="rect">
              <a:avLst/>
            </a:prstGeom>
          </p:spPr>
        </p:pic>
      </p:grpSp>
      <p:pic>
        <p:nvPicPr>
          <p:cNvPr id="23" name="Picture 23"/>
          <p:cNvPicPr>
            <a:picLocks noChangeAspect="1"/>
          </p:cNvPicPr>
          <p:nvPr/>
        </p:nvPicPr>
        <p:blipFill>
          <a:blip r:embed="rId5"/>
          <a:srcRect/>
          <a:stretch>
            <a:fillRect/>
          </a:stretch>
        </p:blipFill>
        <p:spPr>
          <a:xfrm>
            <a:off x="2289567" y="1028700"/>
            <a:ext cx="6024613" cy="8621987"/>
          </a:xfrm>
          <a:prstGeom prst="rect">
            <a:avLst/>
          </a:prstGeom>
        </p:spPr>
      </p:pic>
      <p:sp>
        <p:nvSpPr>
          <p:cNvPr id="24" name="TextBox 24"/>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1</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pic>
        <p:nvPicPr>
          <p:cNvPr id="6" name="Picture 6"/>
          <p:cNvPicPr>
            <a:picLocks noChangeAspect="1"/>
          </p:cNvPicPr>
          <p:nvPr/>
        </p:nvPicPr>
        <p:blipFill>
          <a:blip r:embed="rId3"/>
          <a:srcRect/>
          <a:stretch>
            <a:fillRect/>
          </a:stretch>
        </p:blipFill>
        <p:spPr>
          <a:xfrm>
            <a:off x="774212" y="3038826"/>
            <a:ext cx="16795407" cy="4209349"/>
          </a:xfrm>
          <a:prstGeom prst="rect">
            <a:avLst/>
          </a:prstGeom>
        </p:spPr>
      </p:pic>
      <p:sp>
        <p:nvSpPr>
          <p:cNvPr id="7" name="TextBox 7"/>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1</a:t>
            </a:r>
          </a:p>
        </p:txBody>
      </p:sp>
      <p:sp>
        <p:nvSpPr>
          <p:cNvPr id="9" name="TextBox 9"/>
          <p:cNvSpPr txBox="1"/>
          <p:nvPr/>
        </p:nvSpPr>
        <p:spPr>
          <a:xfrm>
            <a:off x="1548425" y="1104900"/>
            <a:ext cx="7546954"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a:t>
            </a:r>
          </a:p>
        </p:txBody>
      </p:sp>
      <p:sp>
        <p:nvSpPr>
          <p:cNvPr id="14" name="TextBox 14"/>
          <p:cNvSpPr txBox="1"/>
          <p:nvPr/>
        </p:nvSpPr>
        <p:spPr>
          <a:xfrm>
            <a:off x="1447800" y="2247900"/>
            <a:ext cx="8138795" cy="7593810"/>
          </a:xfrm>
          <a:prstGeom prst="rect">
            <a:avLst/>
          </a:prstGeom>
        </p:spPr>
        <p:txBody>
          <a:bodyPr wrap="square" lIns="0" tIns="0" rIns="0" bIns="0" rtlCol="0" anchor="t">
            <a:spAutoFit/>
          </a:bodyPr>
          <a:lstStyle/>
          <a:p>
            <a:pPr>
              <a:lnSpc>
                <a:spcPct val="125000"/>
              </a:lnSpc>
              <a:spcBef>
                <a:spcPts val="0"/>
              </a:spcBef>
              <a:spcAft>
                <a:spcPts val="0"/>
              </a:spcAft>
            </a:pPr>
            <a:r>
              <a:rPr lang="en-US" sz="5000" b="1" spc="30" dirty="0">
                <a:solidFill>
                  <a:srgbClr val="000000"/>
                </a:solidFill>
                <a:latin typeface="Century Schoolbook" panose="02040604050505020304" pitchFamily="18" charset="0"/>
              </a:rPr>
              <a:t>Sumi:</a:t>
            </a:r>
            <a:r>
              <a:rPr lang="en-US" sz="5000" spc="30" dirty="0">
                <a:solidFill>
                  <a:srgbClr val="000000"/>
                </a:solidFill>
                <a:latin typeface="Century Schoolbook" panose="02040604050505020304" pitchFamily="18" charset="0"/>
              </a:rPr>
              <a:t> Hi, Pablo. How are you?</a:t>
            </a:r>
          </a:p>
          <a:p>
            <a:pPr>
              <a:lnSpc>
                <a:spcPct val="125000"/>
              </a:lnSpc>
              <a:spcBef>
                <a:spcPts val="0"/>
              </a:spcBef>
              <a:spcAft>
                <a:spcPts val="0"/>
              </a:spcAft>
            </a:pPr>
            <a:r>
              <a:rPr lang="en-US" sz="5000" b="1" spc="30" dirty="0">
                <a:solidFill>
                  <a:srgbClr val="000000"/>
                </a:solidFill>
                <a:latin typeface="Century Schoolbook" panose="02040604050505020304" pitchFamily="18" charset="0"/>
              </a:rPr>
              <a:t>Pablo:</a:t>
            </a:r>
            <a:r>
              <a:rPr lang="en-US" sz="5000" spc="30" dirty="0">
                <a:solidFill>
                  <a:srgbClr val="000000"/>
                </a:solidFill>
                <a:latin typeface="Century Schoolbook" panose="02040604050505020304" pitchFamily="18" charset="0"/>
              </a:rPr>
              <a:t> Hi, Sumi. I'm fine, thanks.</a:t>
            </a:r>
          </a:p>
          <a:p>
            <a:pPr>
              <a:lnSpc>
                <a:spcPct val="125000"/>
              </a:lnSpc>
              <a:spcBef>
                <a:spcPts val="0"/>
              </a:spcBef>
              <a:spcAft>
                <a:spcPts val="0"/>
              </a:spcAft>
            </a:pPr>
            <a:r>
              <a:rPr lang="en-US" sz="5000" b="1" spc="30" dirty="0">
                <a:solidFill>
                  <a:srgbClr val="000000"/>
                </a:solidFill>
                <a:latin typeface="Century Schoolbook" panose="02040604050505020304" pitchFamily="18" charset="0"/>
              </a:rPr>
              <a:t>Sumi:</a:t>
            </a:r>
            <a:r>
              <a:rPr lang="en-US" sz="5000" spc="30" dirty="0">
                <a:solidFill>
                  <a:srgbClr val="000000"/>
                </a:solidFill>
                <a:latin typeface="Century Schoolbook" panose="02040604050505020304" pitchFamily="18" charset="0"/>
              </a:rPr>
              <a:t> Pablo, this is Greta.</a:t>
            </a:r>
          </a:p>
          <a:p>
            <a:pPr>
              <a:lnSpc>
                <a:spcPct val="125000"/>
              </a:lnSpc>
              <a:spcBef>
                <a:spcPts val="0"/>
              </a:spcBef>
              <a:spcAft>
                <a:spcPts val="0"/>
              </a:spcAft>
            </a:pPr>
            <a:r>
              <a:rPr lang="en-US" sz="5000" b="1" spc="30" dirty="0">
                <a:solidFill>
                  <a:srgbClr val="000000"/>
                </a:solidFill>
                <a:latin typeface="Century Schoolbook" panose="02040604050505020304" pitchFamily="18" charset="0"/>
              </a:rPr>
              <a:t>Pablo:</a:t>
            </a:r>
            <a:r>
              <a:rPr lang="en-US" sz="5000" spc="30" dirty="0">
                <a:solidFill>
                  <a:srgbClr val="000000"/>
                </a:solidFill>
                <a:latin typeface="Century Schoolbook" panose="02040604050505020304" pitchFamily="18" charset="0"/>
              </a:rPr>
              <a:t> Hi, Greta, I'm Pablo.</a:t>
            </a:r>
          </a:p>
          <a:p>
            <a:pPr>
              <a:lnSpc>
                <a:spcPct val="125000"/>
              </a:lnSpc>
              <a:spcBef>
                <a:spcPts val="0"/>
              </a:spcBef>
              <a:spcAft>
                <a:spcPts val="0"/>
              </a:spcAft>
            </a:pPr>
            <a:r>
              <a:rPr lang="en-US" sz="5000" b="1" spc="30" dirty="0">
                <a:solidFill>
                  <a:srgbClr val="000000"/>
                </a:solidFill>
                <a:latin typeface="Century Schoolbook" panose="02040604050505020304" pitchFamily="18" charset="0"/>
              </a:rPr>
              <a:t>Greta:</a:t>
            </a:r>
            <a:r>
              <a:rPr lang="en-US" sz="5000" spc="30" dirty="0">
                <a:solidFill>
                  <a:srgbClr val="000000"/>
                </a:solidFill>
                <a:latin typeface="Century Schoolbook" panose="02040604050505020304" pitchFamily="18" charset="0"/>
              </a:rPr>
              <a:t> Hi. How are you?</a:t>
            </a:r>
          </a:p>
        </p:txBody>
      </p:sp>
      <p:sp>
        <p:nvSpPr>
          <p:cNvPr id="7" name="Text Box 6"/>
          <p:cNvSpPr txBox="1"/>
          <p:nvPr/>
        </p:nvSpPr>
        <p:spPr>
          <a:xfrm>
            <a:off x="9448800" y="2019935"/>
            <a:ext cx="8433435" cy="8646278"/>
          </a:xfrm>
          <a:prstGeom prst="rect">
            <a:avLst/>
          </a:prstGeom>
          <a:noFill/>
        </p:spPr>
        <p:txBody>
          <a:bodyPr wrap="square" rtlCol="0" anchor="t">
            <a:spAutoFit/>
          </a:bodyPr>
          <a:lstStyle/>
          <a:p>
            <a:pPr>
              <a:lnSpc>
                <a:spcPct val="125000"/>
              </a:lnSpc>
              <a:spcBef>
                <a:spcPts val="0"/>
              </a:spcBef>
              <a:spcAft>
                <a:spcPts val="0"/>
              </a:spcAft>
            </a:pPr>
            <a:r>
              <a:rPr lang="en-US" sz="5000" b="1" spc="30" dirty="0">
                <a:solidFill>
                  <a:srgbClr val="000000"/>
                </a:solidFill>
                <a:latin typeface="Century Schoolbook" panose="02040604050505020304" pitchFamily="18" charset="0"/>
                <a:sym typeface="+mn-ea"/>
              </a:rPr>
              <a:t>Pablo: </a:t>
            </a:r>
            <a:r>
              <a:rPr lang="en-US" sz="5000" spc="30" dirty="0">
                <a:solidFill>
                  <a:srgbClr val="000000"/>
                </a:solidFill>
                <a:latin typeface="Century Schoolbook" panose="02040604050505020304" pitchFamily="18" charset="0"/>
                <a:sym typeface="+mn-ea"/>
              </a:rPr>
              <a:t>I'm fine, thanks. Where are you from, Greta?</a:t>
            </a:r>
            <a:endParaRPr lang="en-US" sz="5000" spc="30" dirty="0">
              <a:solidFill>
                <a:srgbClr val="000000"/>
              </a:solidFill>
              <a:latin typeface="Century Schoolbook" panose="02040604050505020304" pitchFamily="18" charset="0"/>
            </a:endParaRPr>
          </a:p>
          <a:p>
            <a:pPr>
              <a:lnSpc>
                <a:spcPct val="125000"/>
              </a:lnSpc>
              <a:spcBef>
                <a:spcPts val="0"/>
              </a:spcBef>
              <a:spcAft>
                <a:spcPts val="0"/>
              </a:spcAft>
            </a:pPr>
            <a:r>
              <a:rPr lang="en-US" sz="5000" b="1" spc="30" dirty="0">
                <a:solidFill>
                  <a:srgbClr val="000000"/>
                </a:solidFill>
                <a:latin typeface="Century Schoolbook" panose="02040604050505020304" pitchFamily="18" charset="0"/>
                <a:sym typeface="+mn-ea"/>
              </a:rPr>
              <a:t>Greta: </a:t>
            </a:r>
            <a:r>
              <a:rPr lang="en-US" sz="5000" spc="30" dirty="0">
                <a:solidFill>
                  <a:srgbClr val="000000"/>
                </a:solidFill>
                <a:latin typeface="Century Schoolbook" panose="02040604050505020304" pitchFamily="18" charset="0"/>
                <a:sym typeface="+mn-ea"/>
              </a:rPr>
              <a:t>I'm from Germany. Where are you from?</a:t>
            </a:r>
            <a:endParaRPr lang="en-US" sz="5000" spc="30" dirty="0">
              <a:solidFill>
                <a:srgbClr val="000000"/>
              </a:solidFill>
              <a:latin typeface="Century Schoolbook" panose="02040604050505020304" pitchFamily="18" charset="0"/>
            </a:endParaRPr>
          </a:p>
          <a:p>
            <a:pPr>
              <a:lnSpc>
                <a:spcPct val="125000"/>
              </a:lnSpc>
              <a:spcBef>
                <a:spcPts val="0"/>
              </a:spcBef>
              <a:spcAft>
                <a:spcPts val="0"/>
              </a:spcAft>
            </a:pPr>
            <a:r>
              <a:rPr lang="en-US" sz="5000" b="1" spc="30" dirty="0">
                <a:solidFill>
                  <a:srgbClr val="000000"/>
                </a:solidFill>
                <a:latin typeface="Century Schoolbook" panose="02040604050505020304" pitchFamily="18" charset="0"/>
                <a:sym typeface="+mn-ea"/>
              </a:rPr>
              <a:t>Pablo:</a:t>
            </a:r>
            <a:r>
              <a:rPr lang="en-US" sz="5000" spc="30" dirty="0">
                <a:solidFill>
                  <a:srgbClr val="000000"/>
                </a:solidFill>
                <a:latin typeface="Century Schoolbook" panose="02040604050505020304" pitchFamily="18" charset="0"/>
                <a:sym typeface="+mn-ea"/>
              </a:rPr>
              <a:t> I'm from Argentina. Nice to meet you.</a:t>
            </a:r>
            <a:endParaRPr lang="en-US" sz="5000" spc="30" dirty="0">
              <a:solidFill>
                <a:srgbClr val="000000"/>
              </a:solidFill>
              <a:latin typeface="Century Schoolbook" panose="02040604050505020304" pitchFamily="18" charset="0"/>
            </a:endParaRPr>
          </a:p>
          <a:p>
            <a:pPr>
              <a:lnSpc>
                <a:spcPct val="125000"/>
              </a:lnSpc>
              <a:spcBef>
                <a:spcPts val="0"/>
              </a:spcBef>
              <a:spcAft>
                <a:spcPts val="0"/>
              </a:spcAft>
            </a:pPr>
            <a:r>
              <a:rPr lang="en-US" sz="5000" b="1" spc="30" dirty="0">
                <a:solidFill>
                  <a:srgbClr val="000000"/>
                </a:solidFill>
                <a:latin typeface="Century Schoolbook" panose="02040604050505020304" pitchFamily="18" charset="0"/>
                <a:sym typeface="+mn-ea"/>
              </a:rPr>
              <a:t>Greta:</a:t>
            </a:r>
            <a:r>
              <a:rPr lang="en-US" sz="5000" spc="30" dirty="0">
                <a:solidFill>
                  <a:srgbClr val="000000"/>
                </a:solidFill>
                <a:latin typeface="Century Schoolbook" panose="02040604050505020304" pitchFamily="18" charset="0"/>
                <a:sym typeface="+mn-ea"/>
              </a:rPr>
              <a:t> Nice to meet you too.</a:t>
            </a:r>
            <a:endParaRPr lang="en-US" sz="5000" dirty="0">
              <a:latin typeface="Century Schoolbook" panose="020406040505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1</a:t>
            </a:r>
          </a:p>
        </p:txBody>
      </p:sp>
      <p:grpSp>
        <p:nvGrpSpPr>
          <p:cNvPr id="7" name="Group 7"/>
          <p:cNvGrpSpPr/>
          <p:nvPr/>
        </p:nvGrpSpPr>
        <p:grpSpPr>
          <a:xfrm>
            <a:off x="1028700" y="2511821"/>
            <a:ext cx="16230600" cy="5922115"/>
            <a:chOff x="0" y="0"/>
            <a:chExt cx="100607340" cy="36708944"/>
          </a:xfrm>
        </p:grpSpPr>
        <p:sp>
          <p:nvSpPr>
            <p:cNvPr id="8" name="Freeform 8"/>
            <p:cNvSpPr/>
            <p:nvPr/>
          </p:nvSpPr>
          <p:spPr>
            <a:xfrm>
              <a:off x="0" y="0"/>
              <a:ext cx="100607341" cy="36708944"/>
            </a:xfrm>
            <a:custGeom>
              <a:avLst/>
              <a:gdLst/>
              <a:ahLst/>
              <a:cxnLst/>
              <a:rect l="l" t="t" r="r" b="b"/>
              <a:pathLst>
                <a:path w="100607341" h="36708944">
                  <a:moveTo>
                    <a:pt x="0" y="0"/>
                  </a:moveTo>
                  <a:lnTo>
                    <a:pt x="0" y="36708944"/>
                  </a:lnTo>
                  <a:lnTo>
                    <a:pt x="100607341" y="36708944"/>
                  </a:lnTo>
                  <a:lnTo>
                    <a:pt x="100607341" y="0"/>
                  </a:lnTo>
                  <a:lnTo>
                    <a:pt x="0" y="0"/>
                  </a:lnTo>
                  <a:close/>
                  <a:moveTo>
                    <a:pt x="100546377" y="36647983"/>
                  </a:moveTo>
                  <a:lnTo>
                    <a:pt x="59690" y="36647983"/>
                  </a:lnTo>
                  <a:lnTo>
                    <a:pt x="59690" y="59690"/>
                  </a:lnTo>
                  <a:lnTo>
                    <a:pt x="100546377" y="59690"/>
                  </a:lnTo>
                  <a:lnTo>
                    <a:pt x="100546377" y="36647983"/>
                  </a:lnTo>
                  <a:close/>
                </a:path>
              </a:pathLst>
            </a:custGeom>
            <a:solidFill>
              <a:srgbClr val="000000"/>
            </a:solidFill>
          </p:spPr>
        </p:sp>
      </p:grpSp>
      <p:sp>
        <p:nvSpPr>
          <p:cNvPr id="9" name="TextBox 9"/>
          <p:cNvSpPr txBox="1"/>
          <p:nvPr/>
        </p:nvSpPr>
        <p:spPr>
          <a:xfrm>
            <a:off x="1548425" y="1095375"/>
            <a:ext cx="7546954"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Reference</a:t>
            </a:r>
          </a:p>
        </p:txBody>
      </p:sp>
      <p:sp>
        <p:nvSpPr>
          <p:cNvPr id="10" name="TextBox 10"/>
          <p:cNvSpPr txBox="1"/>
          <p:nvPr/>
        </p:nvSpPr>
        <p:spPr>
          <a:xfrm>
            <a:off x="1743373" y="4905375"/>
            <a:ext cx="14801255" cy="428625"/>
          </a:xfrm>
          <a:prstGeom prst="rect">
            <a:avLst/>
          </a:prstGeom>
        </p:spPr>
        <p:txBody>
          <a:bodyPr lIns="0" tIns="0" rIns="0" bIns="0" rtlCol="0" anchor="t">
            <a:spAutoFit/>
          </a:bodyPr>
          <a:lstStyle/>
          <a:p>
            <a:pPr algn="ctr">
              <a:lnSpc>
                <a:spcPts val="3500"/>
              </a:lnSpc>
              <a:spcBef>
                <a:spcPct val="0"/>
              </a:spcBef>
            </a:pPr>
            <a:r>
              <a:rPr lang="en-US" sz="2500" spc="25">
                <a:solidFill>
                  <a:srgbClr val="000000"/>
                </a:solidFill>
                <a:latin typeface="DM Sans"/>
              </a:rPr>
              <a:t>https://learnenglishteens.britishcouncil.org/skills/listening/beginner-a1-listening/introducing-friend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sp>
        <p:nvSpPr>
          <p:cNvPr id="5" name="TextBox 5"/>
          <p:cNvSpPr txBox="1"/>
          <p:nvPr/>
        </p:nvSpPr>
        <p:spPr>
          <a:xfrm>
            <a:off x="4025728" y="4812712"/>
            <a:ext cx="10236543" cy="1457325"/>
          </a:xfrm>
          <a:prstGeom prst="rect">
            <a:avLst/>
          </a:prstGeom>
        </p:spPr>
        <p:txBody>
          <a:bodyPr lIns="0" tIns="0" rIns="0" bIns="0" rtlCol="0" anchor="t">
            <a:spAutoFit/>
          </a:bodyPr>
          <a:lstStyle/>
          <a:p>
            <a:pPr marL="0" lvl="0" indent="0" algn="ctr">
              <a:lnSpc>
                <a:spcPts val="12000"/>
              </a:lnSpc>
            </a:pPr>
            <a:r>
              <a:rPr lang="en-US" sz="8000">
                <a:solidFill>
                  <a:srgbClr val="000000"/>
                </a:solidFill>
                <a:latin typeface="DM Sans"/>
              </a:rPr>
              <a:t>Advice for Exams</a:t>
            </a:r>
          </a:p>
        </p:txBody>
      </p:sp>
      <p:sp>
        <p:nvSpPr>
          <p:cNvPr id="6" name="TextBox 6"/>
          <p:cNvSpPr txBox="1"/>
          <p:nvPr/>
        </p:nvSpPr>
        <p:spPr>
          <a:xfrm>
            <a:off x="4820347" y="3471204"/>
            <a:ext cx="8647305" cy="1152525"/>
          </a:xfrm>
          <a:prstGeom prst="rect">
            <a:avLst/>
          </a:prstGeom>
        </p:spPr>
        <p:txBody>
          <a:bodyPr lIns="0" tIns="0" rIns="0" bIns="0" rtlCol="0" anchor="t">
            <a:spAutoFit/>
          </a:bodyPr>
          <a:lstStyle/>
          <a:p>
            <a:pPr marL="0" lvl="0" indent="0" algn="ctr">
              <a:lnSpc>
                <a:spcPts val="8800"/>
              </a:lnSpc>
            </a:pPr>
            <a:r>
              <a:rPr lang="en-US" sz="8000">
                <a:solidFill>
                  <a:srgbClr val="000000"/>
                </a:solidFill>
                <a:latin typeface="DM Sans Bold"/>
              </a:rPr>
              <a:t>Listening 2</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13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13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63705" y="0"/>
            <a:ext cx="1548425" cy="1548425"/>
          </a:xfrm>
          <a:prstGeom prst="rect">
            <a:avLst/>
          </a:prstGeom>
        </p:spPr>
      </p:pic>
      <p:sp>
        <p:nvSpPr>
          <p:cNvPr id="6" name="TextBox 6"/>
          <p:cNvSpPr txBox="1"/>
          <p:nvPr/>
        </p:nvSpPr>
        <p:spPr>
          <a:xfrm>
            <a:off x="1524000" y="800100"/>
            <a:ext cx="15705455" cy="1538605"/>
          </a:xfrm>
          <a:prstGeom prst="rect">
            <a:avLst/>
          </a:prstGeom>
        </p:spPr>
        <p:txBody>
          <a:bodyPr wrap="square" lIns="0" tIns="0" rIns="0" bIns="0" rtlCol="0" anchor="t">
            <a:spAutoFit/>
          </a:bodyPr>
          <a:lstStyle/>
          <a:p>
            <a:pPr marL="0" lvl="0" indent="0" algn="ctr">
              <a:lnSpc>
                <a:spcPct val="100000"/>
              </a:lnSpc>
            </a:pPr>
            <a:r>
              <a:rPr lang="en-US" sz="10000" b="1">
                <a:solidFill>
                  <a:srgbClr val="000000"/>
                </a:solidFill>
                <a:latin typeface="DM Sans Bold"/>
              </a:rPr>
              <a:t>Tips and Guides</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grpSp>
        <p:nvGrpSpPr>
          <p:cNvPr id="5" name="Group 7"/>
          <p:cNvGrpSpPr/>
          <p:nvPr/>
        </p:nvGrpSpPr>
        <p:grpSpPr>
          <a:xfrm>
            <a:off x="5181600" y="3009900"/>
            <a:ext cx="7650480" cy="5737225"/>
            <a:chOff x="0" y="0"/>
            <a:chExt cx="5396300" cy="4047225"/>
          </a:xfrm>
        </p:grpSpPr>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5396300" cy="4047225"/>
            </a:xfrm>
            <a:prstGeom prst="rect">
              <a:avLst/>
            </a:prstGeom>
          </p:spPr>
        </p:pic>
        <p:sp>
          <p:nvSpPr>
            <p:cNvPr id="9" name="TextBox 9"/>
            <p:cNvSpPr txBox="1"/>
            <p:nvPr/>
          </p:nvSpPr>
          <p:spPr>
            <a:xfrm>
              <a:off x="226906" y="1935182"/>
              <a:ext cx="4941993" cy="313117"/>
            </a:xfrm>
            <a:prstGeom prst="rect">
              <a:avLst/>
            </a:prstGeom>
          </p:spPr>
          <p:txBody>
            <a:bodyPr wrap="square" lIns="0" tIns="0" rIns="0" bIns="0" rtlCol="0" anchor="t">
              <a:spAutoFit/>
            </a:bodyPr>
            <a:lstStyle/>
            <a:p>
              <a:pPr marL="0" lvl="0" indent="0" algn="ctr">
                <a:lnSpc>
                  <a:spcPts val="3465"/>
                </a:lnSpc>
              </a:pPr>
              <a:r>
                <a:rPr lang="en-US" sz="5000">
                  <a:solidFill>
                    <a:schemeClr val="bg1"/>
                  </a:solidFill>
                  <a:latin typeface="DM Sans Bold"/>
                </a:rPr>
                <a:t>Tip 5: Take notes</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2070" y="0"/>
            <a:ext cx="1548425" cy="15484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2070" y="8738575"/>
            <a:ext cx="1548425" cy="154842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687505" y="0"/>
            <a:ext cx="1548425" cy="15484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687505" y="8738575"/>
            <a:ext cx="1548425" cy="1548425"/>
          </a:xfrm>
          <a:prstGeom prst="rect">
            <a:avLst/>
          </a:prstGeom>
        </p:spPr>
      </p:pic>
      <p:sp>
        <p:nvSpPr>
          <p:cNvPr id="6" name="TextBox 6"/>
          <p:cNvSpPr txBox="1"/>
          <p:nvPr/>
        </p:nvSpPr>
        <p:spPr>
          <a:xfrm>
            <a:off x="1844882" y="666750"/>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2</a:t>
            </a:r>
          </a:p>
        </p:txBody>
      </p:sp>
      <p:pic>
        <p:nvPicPr>
          <p:cNvPr id="7" name="LearnEnglish Teens - Listening skills practice - B1 - Advice for exams">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2781300"/>
            <a:ext cx="5624830" cy="4088130"/>
          </a:xfrm>
          <a:prstGeom prst="rect">
            <a:avLst/>
          </a:prstGeom>
        </p:spPr>
      </p:pic>
    </p:spTree>
  </p:cSld>
  <p:clrMapOvr>
    <a:masterClrMapping/>
  </p:clrMapOvr>
  <p:timing>
    <p:tnLst>
      <p:par>
        <p:cTn id="1" dur="indefinite" restart="never" nodeType="tmRoot">
          <p:childTnLst>
            <p:audio>
              <p:cMediaNode>
                <p:cTn id="2" fill="hold" display="1">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indefinite"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13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13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63705" y="0"/>
            <a:ext cx="1548425" cy="1548425"/>
          </a:xfrm>
          <a:prstGeom prst="rect">
            <a:avLst/>
          </a:prstGeom>
        </p:spPr>
      </p:pic>
      <p:sp>
        <p:nvSpPr>
          <p:cNvPr id="6" name="TextBox 6"/>
          <p:cNvSpPr txBox="1"/>
          <p:nvPr/>
        </p:nvSpPr>
        <p:spPr>
          <a:xfrm>
            <a:off x="4953000" y="4457700"/>
            <a:ext cx="8660130" cy="1128514"/>
          </a:xfrm>
          <a:prstGeom prst="rect">
            <a:avLst/>
          </a:prstGeom>
        </p:spPr>
        <p:txBody>
          <a:bodyPr wrap="square" lIns="0" tIns="0" rIns="0" bIns="0" rtlCol="0" anchor="t">
            <a:spAutoFit/>
          </a:bodyPr>
          <a:lstStyle/>
          <a:p>
            <a:pPr marL="0" lvl="0" indent="0" algn="ctr">
              <a:lnSpc>
                <a:spcPts val="8800"/>
              </a:lnSpc>
            </a:pPr>
            <a:r>
              <a:rPr lang="en-US" sz="10000" b="1" dirty="0" smtClean="0">
                <a:solidFill>
                  <a:srgbClr val="000000"/>
                </a:solidFill>
                <a:latin typeface="Century Schoolbook" panose="02040604050505020304" pitchFamily="18" charset="0"/>
              </a:rPr>
              <a:t>Pre-test</a:t>
            </a:r>
            <a:endParaRPr lang="en-US" sz="10000" b="1" dirty="0">
              <a:solidFill>
                <a:srgbClr val="000000"/>
              </a:solidFill>
              <a:latin typeface="Century Schoolbook" panose="02040604050505020304" pitchFamily="18" charset="0"/>
            </a:endParaRP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39575" y="8738575"/>
            <a:ext cx="1548425" cy="154842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1397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2460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pic>
        <p:nvPicPr>
          <p:cNvPr id="6" name="Picture 6"/>
          <p:cNvPicPr>
            <a:picLocks noChangeAspect="1"/>
          </p:cNvPicPr>
          <p:nvPr/>
        </p:nvPicPr>
        <p:blipFill>
          <a:blip r:embed="rId3"/>
          <a:srcRect/>
          <a:stretch>
            <a:fillRect/>
          </a:stretch>
        </p:blipFill>
        <p:spPr>
          <a:xfrm>
            <a:off x="1289815" y="2050325"/>
            <a:ext cx="9385681" cy="5613628"/>
          </a:xfrm>
          <a:prstGeom prst="rect">
            <a:avLst/>
          </a:prstGeom>
        </p:spPr>
      </p:pic>
      <p:grpSp>
        <p:nvGrpSpPr>
          <p:cNvPr id="7" name="Group 7"/>
          <p:cNvGrpSpPr/>
          <p:nvPr/>
        </p:nvGrpSpPr>
        <p:grpSpPr>
          <a:xfrm>
            <a:off x="9887625" y="3316081"/>
            <a:ext cx="6851950" cy="5942219"/>
            <a:chOff x="0" y="0"/>
            <a:chExt cx="9135934" cy="7922958"/>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02623" y="0"/>
              <a:ext cx="3650642" cy="586887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10443" b="39994"/>
            <a:stretch>
              <a:fillRect/>
            </a:stretch>
          </p:blipFill>
          <p:spPr>
            <a:xfrm>
              <a:off x="0" y="790015"/>
              <a:ext cx="9135934" cy="7132944"/>
            </a:xfrm>
            <a:prstGeom prst="rect">
              <a:avLst/>
            </a:prstGeom>
          </p:spPr>
        </p:pic>
      </p:grpSp>
      <p:sp>
        <p:nvSpPr>
          <p:cNvPr id="10" name="TextBox 10"/>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130" y="-1397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130" y="872460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63705" y="8724605"/>
            <a:ext cx="1548425" cy="1548425"/>
          </a:xfrm>
          <a:prstGeom prst="rect">
            <a:avLst/>
          </a:prstGeom>
        </p:spPr>
      </p:pic>
      <p:pic>
        <p:nvPicPr>
          <p:cNvPr id="6" name="Picture 6"/>
          <p:cNvPicPr>
            <a:picLocks noChangeAspect="1"/>
          </p:cNvPicPr>
          <p:nvPr/>
        </p:nvPicPr>
        <p:blipFill>
          <a:blip r:embed="rId3"/>
          <a:srcRect/>
          <a:stretch>
            <a:fillRect/>
          </a:stretch>
        </p:blipFill>
        <p:spPr>
          <a:xfrm>
            <a:off x="1548425" y="2070984"/>
            <a:ext cx="9692310" cy="6145032"/>
          </a:xfrm>
          <a:prstGeom prst="rect">
            <a:avLst/>
          </a:prstGeom>
        </p:spPr>
      </p:pic>
      <p:grpSp>
        <p:nvGrpSpPr>
          <p:cNvPr id="7" name="Group 7"/>
          <p:cNvGrpSpPr/>
          <p:nvPr/>
        </p:nvGrpSpPr>
        <p:grpSpPr>
          <a:xfrm>
            <a:off x="9887625" y="3316081"/>
            <a:ext cx="6851950" cy="5942219"/>
            <a:chOff x="0" y="0"/>
            <a:chExt cx="9135934" cy="7922958"/>
          </a:xfrm>
        </p:grpSpPr>
        <p:pic>
          <p:nvPicPr>
            <p:cNvPr id="8"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302623" y="0"/>
              <a:ext cx="3650642" cy="586887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Lst>
            </a:blip>
            <a:srcRect r="10443" b="39994"/>
            <a:stretch>
              <a:fillRect/>
            </a:stretch>
          </p:blipFill>
          <p:spPr>
            <a:xfrm>
              <a:off x="0" y="790015"/>
              <a:ext cx="9135934" cy="7132944"/>
            </a:xfrm>
            <a:prstGeom prst="rect">
              <a:avLst/>
            </a:prstGeom>
          </p:spPr>
        </p:pic>
      </p:grpSp>
      <p:sp>
        <p:nvSpPr>
          <p:cNvPr id="10" name="TextBox 10"/>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2</a:t>
            </a:r>
          </a:p>
        </p:txBody>
      </p:sp>
      <p:sp>
        <p:nvSpPr>
          <p:cNvPr id="7" name="TextBox 7"/>
          <p:cNvSpPr txBox="1"/>
          <p:nvPr/>
        </p:nvSpPr>
        <p:spPr>
          <a:xfrm>
            <a:off x="1600495" y="876300"/>
            <a:ext cx="7546954"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a:t>
            </a:r>
          </a:p>
        </p:txBody>
      </p:sp>
      <p:sp>
        <p:nvSpPr>
          <p:cNvPr id="8" name="TextBox 8"/>
          <p:cNvSpPr txBox="1"/>
          <p:nvPr/>
        </p:nvSpPr>
        <p:spPr>
          <a:xfrm>
            <a:off x="1219200" y="1790700"/>
            <a:ext cx="16112490" cy="7578725"/>
          </a:xfrm>
          <a:prstGeom prst="rect">
            <a:avLst/>
          </a:prstGeom>
        </p:spPr>
        <p:txBody>
          <a:bodyPr wrap="square" lIns="0" tIns="0" rIns="0" bIns="0" rtlCol="0" anchor="t">
            <a:spAutoFit/>
          </a:bodyPr>
          <a:lstStyle/>
          <a:p>
            <a:pPr>
              <a:lnSpc>
                <a:spcPct val="125000"/>
              </a:lnSpc>
              <a:spcBef>
                <a:spcPts val="100"/>
              </a:spcBef>
              <a:spcAft>
                <a:spcPts val="0"/>
              </a:spcAft>
            </a:pPr>
            <a:r>
              <a:rPr lang="en-US" sz="3000" spc="34">
                <a:solidFill>
                  <a:srgbClr val="000000"/>
                </a:solidFill>
                <a:latin typeface="DM Sans"/>
              </a:rPr>
              <a:t>Morning, everyone. Quiet, please. Right, OK. So, today I’m going to give you some advice to help you prepare for the exams next week. So, make some notes as I’m talking, please. Everybody ready?</a:t>
            </a:r>
          </a:p>
          <a:p>
            <a:pPr>
              <a:lnSpc>
                <a:spcPct val="125000"/>
              </a:lnSpc>
              <a:spcBef>
                <a:spcPts val="100"/>
              </a:spcBef>
              <a:spcAft>
                <a:spcPts val="0"/>
              </a:spcAft>
            </a:pPr>
            <a:endParaRPr sz="3000"/>
          </a:p>
          <a:p>
            <a:pPr>
              <a:lnSpc>
                <a:spcPct val="125000"/>
              </a:lnSpc>
              <a:spcBef>
                <a:spcPts val="100"/>
              </a:spcBef>
              <a:spcAft>
                <a:spcPts val="0"/>
              </a:spcAft>
            </a:pPr>
            <a:r>
              <a:rPr lang="en-US" sz="3000" spc="34">
                <a:solidFill>
                  <a:srgbClr val="000000"/>
                </a:solidFill>
                <a:latin typeface="DM Sans"/>
              </a:rPr>
              <a:t>Now, while you’re studying, eat food that gives you energy. Don’t be tempted to eat sweets or drink cola. Sugar won’t help you study but fruit and cereals will. Apples, actually, are especially good.</a:t>
            </a:r>
          </a:p>
          <a:p>
            <a:pPr>
              <a:lnSpc>
                <a:spcPct val="125000"/>
              </a:lnSpc>
              <a:spcBef>
                <a:spcPts val="100"/>
              </a:spcBef>
              <a:spcAft>
                <a:spcPts val="0"/>
              </a:spcAft>
            </a:pPr>
            <a:endParaRPr sz="3000"/>
          </a:p>
          <a:p>
            <a:pPr>
              <a:lnSpc>
                <a:spcPct val="125000"/>
              </a:lnSpc>
              <a:spcBef>
                <a:spcPts val="100"/>
              </a:spcBef>
              <a:spcAft>
                <a:spcPts val="0"/>
              </a:spcAft>
            </a:pPr>
            <a:r>
              <a:rPr lang="en-US" sz="3000" spc="34">
                <a:solidFill>
                  <a:srgbClr val="000000"/>
                </a:solidFill>
                <a:latin typeface="DM Sans"/>
              </a:rPr>
              <a:t>Find a comfortable place with plenty of light when you study. But not ‘too’ comfortable or you’ll fall asleep!</a:t>
            </a:r>
          </a:p>
          <a:p>
            <a:pPr>
              <a:lnSpc>
                <a:spcPct val="125000"/>
              </a:lnSpc>
              <a:spcBef>
                <a:spcPts val="100"/>
              </a:spcBef>
              <a:spcAft>
                <a:spcPts val="0"/>
              </a:spcAft>
            </a:pPr>
            <a:endParaRPr sz="3000"/>
          </a:p>
          <a:p>
            <a:pPr>
              <a:lnSpc>
                <a:spcPct val="125000"/>
              </a:lnSpc>
              <a:spcBef>
                <a:spcPts val="100"/>
              </a:spcBef>
              <a:spcAft>
                <a:spcPts val="0"/>
              </a:spcAft>
            </a:pPr>
            <a:r>
              <a:rPr lang="en-US" sz="3000" spc="34">
                <a:solidFill>
                  <a:srgbClr val="000000"/>
                </a:solidFill>
                <a:latin typeface="DM Sans"/>
              </a:rPr>
              <a:t>Try and keep a positive mind. It is easier to study when you are positive and relaxed. Now, if you start feeling anxious, have a little break. Go out for a stroll around the block..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2</a:t>
            </a:r>
          </a:p>
        </p:txBody>
      </p:sp>
      <p:sp>
        <p:nvSpPr>
          <p:cNvPr id="7" name="TextBox 7"/>
          <p:cNvSpPr txBox="1"/>
          <p:nvPr/>
        </p:nvSpPr>
        <p:spPr>
          <a:xfrm>
            <a:off x="1548425" y="1095375"/>
            <a:ext cx="7546954"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a:t>
            </a:r>
          </a:p>
        </p:txBody>
      </p:sp>
      <p:sp>
        <p:nvSpPr>
          <p:cNvPr id="8" name="TextBox 8"/>
          <p:cNvSpPr txBox="1"/>
          <p:nvPr/>
        </p:nvSpPr>
        <p:spPr>
          <a:xfrm>
            <a:off x="1548425" y="2435621"/>
            <a:ext cx="15208472" cy="6070092"/>
          </a:xfrm>
          <a:prstGeom prst="rect">
            <a:avLst/>
          </a:prstGeom>
        </p:spPr>
        <p:txBody>
          <a:bodyPr lIns="0" tIns="0" rIns="0" bIns="0" rtlCol="0" anchor="t">
            <a:spAutoFit/>
          </a:bodyPr>
          <a:lstStyle/>
          <a:p>
            <a:pPr>
              <a:lnSpc>
                <a:spcPts val="4020"/>
              </a:lnSpc>
            </a:pPr>
            <a:r>
              <a:rPr lang="en-US" sz="2680" spc="26">
                <a:solidFill>
                  <a:srgbClr val="000000"/>
                </a:solidFill>
                <a:latin typeface="DM Sans"/>
              </a:rPr>
              <a:t>Don’t try to learn everything. There isn’t time. Just choose the ‘important’ things, the things that’ll get you the most points in an exam. And if you aren’t sure about this, ask me.</a:t>
            </a:r>
          </a:p>
          <a:p>
            <a:pPr>
              <a:lnSpc>
                <a:spcPts val="4020"/>
              </a:lnSpc>
            </a:pPr>
            <a:endParaRPr lang="en-US" sz="2680" spc="26">
              <a:solidFill>
                <a:srgbClr val="000000"/>
              </a:solidFill>
              <a:latin typeface="DM Sans"/>
            </a:endParaRPr>
          </a:p>
          <a:p>
            <a:pPr>
              <a:lnSpc>
                <a:spcPts val="4020"/>
              </a:lnSpc>
            </a:pPr>
            <a:r>
              <a:rPr lang="en-US" sz="2680" spc="26">
                <a:solidFill>
                  <a:srgbClr val="000000"/>
                </a:solidFill>
                <a:latin typeface="DM Sans"/>
              </a:rPr>
              <a:t>First, learn the main ideas and don’t worry too much about the details. If you have time, you can come back later and read the details.</a:t>
            </a:r>
          </a:p>
          <a:p>
            <a:pPr>
              <a:lnSpc>
                <a:spcPts val="4020"/>
              </a:lnSpc>
            </a:pPr>
            <a:endParaRPr lang="en-US" sz="2680" spc="26">
              <a:solidFill>
                <a:srgbClr val="000000"/>
              </a:solidFill>
              <a:latin typeface="DM Sans"/>
            </a:endParaRPr>
          </a:p>
          <a:p>
            <a:pPr>
              <a:lnSpc>
                <a:spcPts val="4020"/>
              </a:lnSpc>
            </a:pPr>
            <a:r>
              <a:rPr lang="en-US" sz="2680" spc="26">
                <a:solidFill>
                  <a:srgbClr val="000000"/>
                </a:solidFill>
                <a:latin typeface="DM Sans"/>
              </a:rPr>
              <a:t>Make notes of these key points and read them, then cover them up and try to remember all the points. Now, it might be boring, but repetition helps you to remember.</a:t>
            </a:r>
          </a:p>
          <a:p>
            <a:pPr>
              <a:lnSpc>
                <a:spcPts val="4020"/>
              </a:lnSpc>
            </a:pPr>
            <a:endParaRPr lang="en-US" sz="2680" spc="26">
              <a:solidFill>
                <a:srgbClr val="000000"/>
              </a:solidFill>
              <a:latin typeface="DM Sans"/>
            </a:endParaRPr>
          </a:p>
          <a:p>
            <a:pPr>
              <a:lnSpc>
                <a:spcPts val="4020"/>
              </a:lnSpc>
            </a:pPr>
            <a:r>
              <a:rPr lang="en-US" sz="2680" spc="26">
                <a:solidFill>
                  <a:srgbClr val="000000"/>
                </a:solidFill>
                <a:latin typeface="DM Sans"/>
              </a:rPr>
              <a:t>Use past exam papers to study. They will help you understand what kind of questions come up. There are plenty of past exam papers in the library. You can photocopy them and take them home.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2</a:t>
            </a:r>
          </a:p>
        </p:txBody>
      </p:sp>
      <p:sp>
        <p:nvSpPr>
          <p:cNvPr id="7" name="TextBox 7"/>
          <p:cNvSpPr txBox="1"/>
          <p:nvPr/>
        </p:nvSpPr>
        <p:spPr>
          <a:xfrm>
            <a:off x="1548425" y="1095375"/>
            <a:ext cx="7546954"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a:t>
            </a:r>
          </a:p>
        </p:txBody>
      </p:sp>
      <p:sp>
        <p:nvSpPr>
          <p:cNvPr id="8" name="TextBox 8"/>
          <p:cNvSpPr txBox="1"/>
          <p:nvPr/>
        </p:nvSpPr>
        <p:spPr>
          <a:xfrm>
            <a:off x="1548425" y="2629408"/>
            <a:ext cx="15728197" cy="2577465"/>
          </a:xfrm>
          <a:prstGeom prst="rect">
            <a:avLst/>
          </a:prstGeom>
        </p:spPr>
        <p:txBody>
          <a:bodyPr lIns="0" tIns="0" rIns="0" bIns="0" rtlCol="0" anchor="t">
            <a:spAutoFit/>
          </a:bodyPr>
          <a:lstStyle/>
          <a:p>
            <a:pPr>
              <a:lnSpc>
                <a:spcPts val="4020"/>
              </a:lnSpc>
            </a:pPr>
            <a:r>
              <a:rPr lang="en-US" sz="2680" spc="26">
                <a:solidFill>
                  <a:srgbClr val="000000"/>
                </a:solidFill>
                <a:latin typeface="DM Sans"/>
              </a:rPr>
              <a:t>Take regular breaks while you’re studying. A five-minute break every half hour is usually enough. Get some fresh air and stretch your arms and legs. Drink a glass of water too. It’s important to keep hydrated.</a:t>
            </a:r>
          </a:p>
          <a:p>
            <a:pPr>
              <a:lnSpc>
                <a:spcPts val="4020"/>
              </a:lnSpc>
            </a:pPr>
            <a:endParaRPr lang="en-US" sz="2680" spc="26">
              <a:solidFill>
                <a:srgbClr val="000000"/>
              </a:solidFill>
              <a:latin typeface="DM Sans"/>
            </a:endParaRPr>
          </a:p>
          <a:p>
            <a:pPr>
              <a:lnSpc>
                <a:spcPts val="4020"/>
              </a:lnSpc>
            </a:pPr>
            <a:r>
              <a:rPr lang="en-US" sz="2680" spc="26">
                <a:solidFill>
                  <a:srgbClr val="000000"/>
                </a:solidFill>
                <a:latin typeface="DM Sans"/>
              </a:rPr>
              <a:t>And, last but not least, good luck! I’m sure you’ll all do your best.</a:t>
            </a:r>
            <a:endParaRPr lang="en-US" sz="1200" spc="12">
              <a:solidFill>
                <a:srgbClr val="000000"/>
              </a:solidFill>
              <a:latin typeface="Arimo" panose="020B0604020202020204"/>
            </a:endParaRPr>
          </a:p>
        </p:txBody>
      </p:sp>
      <p:sp>
        <p:nvSpPr>
          <p:cNvPr id="9" name="TextBox 9"/>
          <p:cNvSpPr txBox="1"/>
          <p:nvPr/>
        </p:nvSpPr>
        <p:spPr>
          <a:xfrm>
            <a:off x="1548425" y="5891722"/>
            <a:ext cx="15728197" cy="466852"/>
          </a:xfrm>
          <a:prstGeom prst="rect">
            <a:avLst/>
          </a:prstGeom>
        </p:spPr>
        <p:txBody>
          <a:bodyPr lIns="0" tIns="0" rIns="0" bIns="0" rtlCol="0" anchor="t">
            <a:spAutoFit/>
          </a:bodyPr>
          <a:lstStyle/>
          <a:p>
            <a:pPr algn="ctr">
              <a:lnSpc>
                <a:spcPts val="3870"/>
              </a:lnSpc>
            </a:pPr>
            <a:r>
              <a:rPr lang="en-US" sz="2580" spc="25">
                <a:solidFill>
                  <a:srgbClr val="000000"/>
                </a:solidFill>
                <a:latin typeface="DM Sans"/>
              </a:rPr>
              <a:t>END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2</a:t>
            </a:r>
          </a:p>
        </p:txBody>
      </p:sp>
      <p:grpSp>
        <p:nvGrpSpPr>
          <p:cNvPr id="7" name="Group 7"/>
          <p:cNvGrpSpPr/>
          <p:nvPr/>
        </p:nvGrpSpPr>
        <p:grpSpPr>
          <a:xfrm>
            <a:off x="1028700" y="2511821"/>
            <a:ext cx="16230600" cy="5922115"/>
            <a:chOff x="0" y="0"/>
            <a:chExt cx="100607340" cy="36708944"/>
          </a:xfrm>
        </p:grpSpPr>
        <p:sp>
          <p:nvSpPr>
            <p:cNvPr id="8" name="Freeform 8"/>
            <p:cNvSpPr/>
            <p:nvPr/>
          </p:nvSpPr>
          <p:spPr>
            <a:xfrm>
              <a:off x="0" y="0"/>
              <a:ext cx="100607341" cy="36708944"/>
            </a:xfrm>
            <a:custGeom>
              <a:avLst/>
              <a:gdLst/>
              <a:ahLst/>
              <a:cxnLst/>
              <a:rect l="l" t="t" r="r" b="b"/>
              <a:pathLst>
                <a:path w="100607341" h="36708944">
                  <a:moveTo>
                    <a:pt x="0" y="0"/>
                  </a:moveTo>
                  <a:lnTo>
                    <a:pt x="0" y="36708944"/>
                  </a:lnTo>
                  <a:lnTo>
                    <a:pt x="100607341" y="36708944"/>
                  </a:lnTo>
                  <a:lnTo>
                    <a:pt x="100607341" y="0"/>
                  </a:lnTo>
                  <a:lnTo>
                    <a:pt x="0" y="0"/>
                  </a:lnTo>
                  <a:close/>
                  <a:moveTo>
                    <a:pt x="100546377" y="36647983"/>
                  </a:moveTo>
                  <a:lnTo>
                    <a:pt x="59690" y="36647983"/>
                  </a:lnTo>
                  <a:lnTo>
                    <a:pt x="59690" y="59690"/>
                  </a:lnTo>
                  <a:lnTo>
                    <a:pt x="100546377" y="59690"/>
                  </a:lnTo>
                  <a:lnTo>
                    <a:pt x="100546377" y="36647983"/>
                  </a:lnTo>
                  <a:close/>
                </a:path>
              </a:pathLst>
            </a:custGeom>
            <a:solidFill>
              <a:srgbClr val="000000"/>
            </a:solidFill>
          </p:spPr>
        </p:sp>
      </p:grpSp>
      <p:sp>
        <p:nvSpPr>
          <p:cNvPr id="9" name="TextBox 9"/>
          <p:cNvSpPr txBox="1"/>
          <p:nvPr/>
        </p:nvSpPr>
        <p:spPr>
          <a:xfrm>
            <a:off x="1548425" y="1095375"/>
            <a:ext cx="7546954"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Reference</a:t>
            </a:r>
          </a:p>
        </p:txBody>
      </p:sp>
      <p:sp>
        <p:nvSpPr>
          <p:cNvPr id="10" name="TextBox 10"/>
          <p:cNvSpPr txBox="1"/>
          <p:nvPr/>
        </p:nvSpPr>
        <p:spPr>
          <a:xfrm>
            <a:off x="1736725" y="4905375"/>
            <a:ext cx="14814550" cy="428625"/>
          </a:xfrm>
          <a:prstGeom prst="rect">
            <a:avLst/>
          </a:prstGeom>
        </p:spPr>
        <p:txBody>
          <a:bodyPr lIns="0" tIns="0" rIns="0" bIns="0" rtlCol="0" anchor="t">
            <a:spAutoFit/>
          </a:bodyPr>
          <a:lstStyle/>
          <a:p>
            <a:pPr algn="ctr">
              <a:lnSpc>
                <a:spcPts val="3500"/>
              </a:lnSpc>
              <a:spcBef>
                <a:spcPct val="0"/>
              </a:spcBef>
            </a:pPr>
            <a:r>
              <a:rPr lang="en-US" sz="2500" spc="25">
                <a:solidFill>
                  <a:srgbClr val="000000"/>
                </a:solidFill>
                <a:latin typeface="DM Sans"/>
              </a:rPr>
              <a:t>https://learnenglishteens.britishcouncil.org/skills/listening/intermediate-b1-listening/advice-exams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sp>
        <p:nvSpPr>
          <p:cNvPr id="5" name="TextBox 5"/>
          <p:cNvSpPr txBox="1"/>
          <p:nvPr/>
        </p:nvSpPr>
        <p:spPr>
          <a:xfrm>
            <a:off x="4025728" y="4812712"/>
            <a:ext cx="10236543" cy="1457325"/>
          </a:xfrm>
          <a:prstGeom prst="rect">
            <a:avLst/>
          </a:prstGeom>
        </p:spPr>
        <p:txBody>
          <a:bodyPr lIns="0" tIns="0" rIns="0" bIns="0" rtlCol="0" anchor="t">
            <a:spAutoFit/>
          </a:bodyPr>
          <a:lstStyle/>
          <a:p>
            <a:pPr marL="0" lvl="0" indent="0" algn="ctr">
              <a:lnSpc>
                <a:spcPts val="12000"/>
              </a:lnSpc>
            </a:pPr>
            <a:r>
              <a:rPr lang="en-US" sz="8000">
                <a:solidFill>
                  <a:srgbClr val="000000"/>
                </a:solidFill>
                <a:latin typeface="DM Sans"/>
              </a:rPr>
              <a:t>Sports Centres</a:t>
            </a:r>
          </a:p>
        </p:txBody>
      </p:sp>
      <p:sp>
        <p:nvSpPr>
          <p:cNvPr id="6" name="TextBox 6"/>
          <p:cNvSpPr txBox="1"/>
          <p:nvPr/>
        </p:nvSpPr>
        <p:spPr>
          <a:xfrm>
            <a:off x="4820347" y="3471204"/>
            <a:ext cx="8647305" cy="1152525"/>
          </a:xfrm>
          <a:prstGeom prst="rect">
            <a:avLst/>
          </a:prstGeom>
        </p:spPr>
        <p:txBody>
          <a:bodyPr lIns="0" tIns="0" rIns="0" bIns="0" rtlCol="0" anchor="t">
            <a:spAutoFit/>
          </a:bodyPr>
          <a:lstStyle/>
          <a:p>
            <a:pPr marL="0" lvl="0" indent="0" algn="ctr">
              <a:lnSpc>
                <a:spcPts val="8800"/>
              </a:lnSpc>
            </a:pPr>
            <a:r>
              <a:rPr lang="en-US" sz="8000">
                <a:solidFill>
                  <a:srgbClr val="000000"/>
                </a:solidFill>
                <a:latin typeface="DM Sans Bold"/>
              </a:rPr>
              <a:t>Listening 3</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13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13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63705" y="0"/>
            <a:ext cx="1548425" cy="1548425"/>
          </a:xfrm>
          <a:prstGeom prst="rect">
            <a:avLst/>
          </a:prstGeom>
        </p:spPr>
      </p:pic>
      <p:sp>
        <p:nvSpPr>
          <p:cNvPr id="6" name="TextBox 6"/>
          <p:cNvSpPr txBox="1"/>
          <p:nvPr/>
        </p:nvSpPr>
        <p:spPr>
          <a:xfrm>
            <a:off x="1524000" y="800100"/>
            <a:ext cx="15705455" cy="1538605"/>
          </a:xfrm>
          <a:prstGeom prst="rect">
            <a:avLst/>
          </a:prstGeom>
        </p:spPr>
        <p:txBody>
          <a:bodyPr wrap="square" lIns="0" tIns="0" rIns="0" bIns="0" rtlCol="0" anchor="t">
            <a:spAutoFit/>
          </a:bodyPr>
          <a:lstStyle/>
          <a:p>
            <a:pPr marL="0" lvl="0" indent="0" algn="ctr">
              <a:lnSpc>
                <a:spcPct val="100000"/>
              </a:lnSpc>
            </a:pPr>
            <a:r>
              <a:rPr lang="en-US" sz="10000" b="1">
                <a:solidFill>
                  <a:srgbClr val="000000"/>
                </a:solidFill>
                <a:latin typeface="DM Sans Bold"/>
              </a:rPr>
              <a:t>Tips and Guides</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grpSp>
        <p:nvGrpSpPr>
          <p:cNvPr id="5" name="Group 7"/>
          <p:cNvGrpSpPr/>
          <p:nvPr/>
        </p:nvGrpSpPr>
        <p:grpSpPr>
          <a:xfrm>
            <a:off x="5181250" y="2933700"/>
            <a:ext cx="7650480" cy="5737225"/>
            <a:chOff x="-247" y="-53754"/>
            <a:chExt cx="5396300" cy="4047225"/>
          </a:xfrm>
        </p:grpSpPr>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7" y="-53754"/>
              <a:ext cx="5396300" cy="4047225"/>
            </a:xfrm>
            <a:prstGeom prst="rect">
              <a:avLst/>
            </a:prstGeom>
          </p:spPr>
        </p:pic>
        <p:sp>
          <p:nvSpPr>
            <p:cNvPr id="9" name="TextBox 9"/>
            <p:cNvSpPr txBox="1"/>
            <p:nvPr/>
          </p:nvSpPr>
          <p:spPr>
            <a:xfrm>
              <a:off x="226906" y="1505150"/>
              <a:ext cx="4941993" cy="1085382"/>
            </a:xfrm>
            <a:prstGeom prst="rect">
              <a:avLst/>
            </a:prstGeom>
          </p:spPr>
          <p:txBody>
            <a:bodyPr wrap="square" lIns="0" tIns="0" rIns="0" bIns="0" rtlCol="0" anchor="t">
              <a:spAutoFit/>
            </a:bodyPr>
            <a:lstStyle/>
            <a:p>
              <a:pPr marL="0" lvl="0" indent="0" algn="ctr">
                <a:lnSpc>
                  <a:spcPct val="100000"/>
                </a:lnSpc>
              </a:pPr>
              <a:r>
                <a:rPr lang="en-US" sz="5000" dirty="0">
                  <a:solidFill>
                    <a:schemeClr val="bg1"/>
                  </a:solidFill>
                  <a:latin typeface="Century Schoolbook" panose="02040604050505020304" pitchFamily="18" charset="0"/>
                </a:rPr>
                <a:t>Tip 6: Listen for context clues</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844882" y="666750"/>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3</a:t>
            </a:r>
          </a:p>
        </p:txBody>
      </p:sp>
      <p:pic>
        <p:nvPicPr>
          <p:cNvPr id="7" name="B1-sports_centres">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2095500"/>
            <a:ext cx="6158230" cy="6158230"/>
          </a:xfrm>
          <a:prstGeom prst="rect">
            <a:avLst/>
          </a:prstGeom>
        </p:spPr>
      </p:pic>
    </p:spTree>
  </p:cSld>
  <p:clrMapOvr>
    <a:masterClrMapping/>
  </p:clrMapOvr>
  <p:timing>
    <p:tnLst>
      <p:par>
        <p:cTn id="1" dur="indefinite" restart="never" nodeType="tmRoot">
          <p:childTnLst>
            <p:audio>
              <p:cMediaNode>
                <p:cTn id="2" fill="hold" display="1">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363024"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1397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2460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pic>
        <p:nvPicPr>
          <p:cNvPr id="6" name="Picture 6"/>
          <p:cNvPicPr>
            <a:picLocks noChangeAspect="1"/>
          </p:cNvPicPr>
          <p:nvPr/>
        </p:nvPicPr>
        <p:blipFill>
          <a:blip r:embed="rId3"/>
          <a:srcRect/>
          <a:stretch>
            <a:fillRect/>
          </a:stretch>
        </p:blipFill>
        <p:spPr>
          <a:xfrm>
            <a:off x="2399607" y="1973582"/>
            <a:ext cx="8212969" cy="6339836"/>
          </a:xfrm>
          <a:prstGeom prst="rect">
            <a:avLst/>
          </a:prstGeom>
        </p:spPr>
      </p:pic>
      <p:sp>
        <p:nvSpPr>
          <p:cNvPr id="7" name="TextBox 7"/>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3</a:t>
            </a:r>
          </a:p>
        </p:txBody>
      </p:sp>
      <p:grpSp>
        <p:nvGrpSpPr>
          <p:cNvPr id="8" name="Group 8"/>
          <p:cNvGrpSpPr/>
          <p:nvPr/>
        </p:nvGrpSpPr>
        <p:grpSpPr>
          <a:xfrm>
            <a:off x="11650737" y="4058361"/>
            <a:ext cx="4157992" cy="13199921"/>
            <a:chOff x="0" y="0"/>
            <a:chExt cx="5543989" cy="17599895"/>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8683" y="0"/>
              <a:ext cx="2366624" cy="364605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58" t="958" r="2927" b="627"/>
            <a:stretch>
              <a:fillRect/>
            </a:stretch>
          </p:blipFill>
          <p:spPr>
            <a:xfrm>
              <a:off x="1389618" y="6532480"/>
              <a:ext cx="3596396" cy="1106741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368" b="450"/>
            <a:stretch>
              <a:fillRect/>
            </a:stretch>
          </p:blipFill>
          <p:spPr>
            <a:xfrm>
              <a:off x="0" y="2526913"/>
              <a:ext cx="5543989" cy="5810135"/>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844882" y="666750"/>
            <a:ext cx="4403518" cy="371897"/>
          </a:xfrm>
          <a:prstGeom prst="rect">
            <a:avLst/>
          </a:prstGeom>
        </p:spPr>
        <p:txBody>
          <a:bodyPr wrap="square" lIns="0" tIns="0" rIns="0" bIns="0" rtlCol="0" anchor="t">
            <a:spAutoFit/>
          </a:bodyPr>
          <a:lstStyle/>
          <a:p>
            <a:pPr>
              <a:lnSpc>
                <a:spcPts val="2880"/>
              </a:lnSpc>
            </a:pPr>
            <a:r>
              <a:rPr lang="en-US" sz="2400" dirty="0" smtClean="0">
                <a:solidFill>
                  <a:srgbClr val="000000"/>
                </a:solidFill>
                <a:latin typeface="Century Gothic" panose="020B0502020202020204" pitchFamily="34" charset="0"/>
              </a:rPr>
              <a:t>Pretest</a:t>
            </a:r>
            <a:endParaRPr lang="en-US" sz="2400" dirty="0">
              <a:solidFill>
                <a:srgbClr val="000000"/>
              </a:solidFill>
              <a:latin typeface="Century Gothic" panose="020B0502020202020204" pitchFamily="34" charset="0"/>
            </a:endParaRPr>
          </a:p>
        </p:txBody>
      </p:sp>
      <p:sp>
        <p:nvSpPr>
          <p:cNvPr id="7" name="TextBox 7"/>
          <p:cNvSpPr txBox="1"/>
          <p:nvPr/>
        </p:nvSpPr>
        <p:spPr>
          <a:xfrm>
            <a:off x="4820347" y="2578496"/>
            <a:ext cx="8647305" cy="1152525"/>
          </a:xfrm>
          <a:prstGeom prst="rect">
            <a:avLst/>
          </a:prstGeom>
        </p:spPr>
        <p:txBody>
          <a:bodyPr lIns="0" tIns="0" rIns="0" bIns="0" rtlCol="0" anchor="t">
            <a:spAutoFit/>
          </a:bodyPr>
          <a:lstStyle/>
          <a:p>
            <a:pPr marL="0" lvl="0" indent="0" algn="ctr">
              <a:lnSpc>
                <a:spcPts val="8800"/>
              </a:lnSpc>
            </a:pPr>
            <a:r>
              <a:rPr lang="en-US" sz="8000">
                <a:solidFill>
                  <a:srgbClr val="000000"/>
                </a:solidFill>
                <a:latin typeface="DM Sans Bold"/>
              </a:rPr>
              <a:t>Item 1</a:t>
            </a:r>
          </a:p>
        </p:txBody>
      </p:sp>
      <p:pic>
        <p:nvPicPr>
          <p:cNvPr id="10" name="Item 1 short convers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38500"/>
            <a:ext cx="6574790" cy="6055360"/>
          </a:xfrm>
          <a:prstGeom prst="rect">
            <a:avLst/>
          </a:prstGeom>
        </p:spPr>
      </p:pic>
    </p:spTree>
  </p:cSld>
  <p:clrMapOvr>
    <a:masterClrMapping/>
  </p:clrMapOvr>
  <p:timing>
    <p:tnLst>
      <p:par>
        <p:cTn id="1" dur="indefinite" restart="never" nodeType="tmRoot">
          <p:childTnLst>
            <p:audio>
              <p:cMediaNode>
                <p:cTn id="2"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indefinite"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1397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2460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7" name="TextBox 7"/>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3</a:t>
            </a:r>
          </a:p>
        </p:txBody>
      </p:sp>
      <p:grpSp>
        <p:nvGrpSpPr>
          <p:cNvPr id="8" name="Group 8"/>
          <p:cNvGrpSpPr/>
          <p:nvPr/>
        </p:nvGrpSpPr>
        <p:grpSpPr>
          <a:xfrm>
            <a:off x="11650737" y="4058361"/>
            <a:ext cx="4157992" cy="13199921"/>
            <a:chOff x="0" y="0"/>
            <a:chExt cx="5543989" cy="17599895"/>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88683" y="0"/>
              <a:ext cx="2366624" cy="36460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958" t="958" r="2927" b="627"/>
            <a:stretch>
              <a:fillRect/>
            </a:stretch>
          </p:blipFill>
          <p:spPr>
            <a:xfrm>
              <a:off x="1389618" y="6532480"/>
              <a:ext cx="3596396" cy="11067415"/>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368" b="450"/>
            <a:stretch>
              <a:fillRect/>
            </a:stretch>
          </p:blipFill>
          <p:spPr>
            <a:xfrm>
              <a:off x="0" y="2526913"/>
              <a:ext cx="5543989" cy="5810135"/>
            </a:xfrm>
            <a:prstGeom prst="rect">
              <a:avLst/>
            </a:prstGeom>
          </p:spPr>
        </p:pic>
      </p:grpSp>
      <p:pic>
        <p:nvPicPr>
          <p:cNvPr id="12" name="Picture 11" descr="172292224_1202782913472504_1169273922308179431_n"/>
          <p:cNvPicPr>
            <a:picLocks noChangeAspect="1"/>
          </p:cNvPicPr>
          <p:nvPr/>
        </p:nvPicPr>
        <p:blipFill>
          <a:blip r:embed="rId9"/>
          <a:stretch>
            <a:fillRect/>
          </a:stretch>
        </p:blipFill>
        <p:spPr>
          <a:xfrm>
            <a:off x="1244600" y="1922780"/>
            <a:ext cx="8804275" cy="618109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3</a:t>
            </a:r>
          </a:p>
        </p:txBody>
      </p:sp>
      <p:sp>
        <p:nvSpPr>
          <p:cNvPr id="7" name="TextBox 7"/>
          <p:cNvSpPr txBox="1"/>
          <p:nvPr/>
        </p:nvSpPr>
        <p:spPr>
          <a:xfrm>
            <a:off x="1548425" y="1095375"/>
            <a:ext cx="8495617"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 Gym A</a:t>
            </a:r>
          </a:p>
        </p:txBody>
      </p:sp>
      <p:sp>
        <p:nvSpPr>
          <p:cNvPr id="8" name="TextBox 8"/>
          <p:cNvSpPr txBox="1"/>
          <p:nvPr/>
        </p:nvSpPr>
        <p:spPr>
          <a:xfrm>
            <a:off x="1524295" y="2629115"/>
            <a:ext cx="15710875" cy="6155690"/>
          </a:xfrm>
          <a:prstGeom prst="rect">
            <a:avLst/>
          </a:prstGeom>
        </p:spPr>
        <p:txBody>
          <a:bodyPr lIns="0" tIns="0" rIns="0" bIns="0" rtlCol="0" anchor="t">
            <a:spAutoFit/>
          </a:bodyPr>
          <a:lstStyle/>
          <a:p>
            <a:pPr>
              <a:lnSpc>
                <a:spcPct val="100000"/>
              </a:lnSpc>
            </a:pPr>
            <a:r>
              <a:rPr lang="en-US" sz="4000" spc="50" dirty="0">
                <a:solidFill>
                  <a:srgbClr val="000000"/>
                </a:solidFill>
                <a:latin typeface="Century Schoolbook" panose="02040604050505020304" pitchFamily="18" charset="0"/>
              </a:rPr>
              <a:t>Hi, come in. I’m Maya. Hello everybody. Welcome to the Grange Park Sports Centre. I’ll just show you round the </a:t>
            </a:r>
            <a:r>
              <a:rPr lang="en-US" sz="4000" spc="50" dirty="0" err="1">
                <a:solidFill>
                  <a:srgbClr val="000000"/>
                </a:solidFill>
                <a:latin typeface="Century Schoolbook" panose="02040604050505020304" pitchFamily="18" charset="0"/>
              </a:rPr>
              <a:t>centre</a:t>
            </a:r>
            <a:r>
              <a:rPr lang="en-US" sz="4000" spc="50" dirty="0">
                <a:solidFill>
                  <a:srgbClr val="000000"/>
                </a:solidFill>
                <a:latin typeface="Century Schoolbook" panose="02040604050505020304" pitchFamily="18" charset="0"/>
              </a:rPr>
              <a:t> and explain what we offer here, and then you can ask me questions. </a:t>
            </a:r>
          </a:p>
          <a:p>
            <a:pPr>
              <a:lnSpc>
                <a:spcPct val="100000"/>
              </a:lnSpc>
            </a:pPr>
            <a:endParaRPr sz="4000" dirty="0">
              <a:latin typeface="Century Schoolbook" panose="02040604050505020304" pitchFamily="18" charset="0"/>
            </a:endParaRPr>
          </a:p>
          <a:p>
            <a:pPr>
              <a:lnSpc>
                <a:spcPct val="100000"/>
              </a:lnSpc>
            </a:pPr>
            <a:r>
              <a:rPr lang="en-US" sz="4000" spc="50" dirty="0">
                <a:solidFill>
                  <a:srgbClr val="000000"/>
                </a:solidFill>
                <a:latin typeface="Century Schoolbook" panose="02040604050505020304" pitchFamily="18" charset="0"/>
              </a:rPr>
              <a:t>Well, as you can see, this is quite a small </a:t>
            </a:r>
            <a:r>
              <a:rPr lang="en-US" sz="4000" spc="50" dirty="0" err="1">
                <a:solidFill>
                  <a:srgbClr val="000000"/>
                </a:solidFill>
                <a:latin typeface="Century Schoolbook" panose="02040604050505020304" pitchFamily="18" charset="0"/>
              </a:rPr>
              <a:t>centre</a:t>
            </a:r>
            <a:r>
              <a:rPr lang="en-US" sz="4000" spc="50" dirty="0">
                <a:solidFill>
                  <a:srgbClr val="000000"/>
                </a:solidFill>
                <a:latin typeface="Century Schoolbook" panose="02040604050505020304" pitchFamily="18" charset="0"/>
              </a:rPr>
              <a:t> but we offer a lot of different activities at different times of the day. If you’d just like to come through here, you can see the main rooms. These are nice and light and airy and we have a very good air-conditioning system so they are warm in the winter and cool in the summer.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3</a:t>
            </a:r>
          </a:p>
        </p:txBody>
      </p:sp>
      <p:sp>
        <p:nvSpPr>
          <p:cNvPr id="7" name="TextBox 7"/>
          <p:cNvSpPr txBox="1"/>
          <p:nvPr/>
        </p:nvSpPr>
        <p:spPr>
          <a:xfrm>
            <a:off x="1548425" y="1095375"/>
            <a:ext cx="8495617"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 Gym A</a:t>
            </a:r>
          </a:p>
        </p:txBody>
      </p:sp>
      <p:sp>
        <p:nvSpPr>
          <p:cNvPr id="8" name="TextBox 8"/>
          <p:cNvSpPr txBox="1"/>
          <p:nvPr/>
        </p:nvSpPr>
        <p:spPr>
          <a:xfrm>
            <a:off x="1524295" y="2400291"/>
            <a:ext cx="15710875" cy="6463030"/>
          </a:xfrm>
          <a:prstGeom prst="rect">
            <a:avLst/>
          </a:prstGeom>
        </p:spPr>
        <p:txBody>
          <a:bodyPr lIns="0" tIns="0" rIns="0" bIns="0" rtlCol="0" anchor="t">
            <a:spAutoFit/>
          </a:bodyPr>
          <a:lstStyle/>
          <a:p>
            <a:pPr>
              <a:lnSpc>
                <a:spcPct val="100000"/>
              </a:lnSpc>
            </a:pPr>
            <a:r>
              <a:rPr lang="en-US" sz="3500" spc="42" dirty="0">
                <a:solidFill>
                  <a:srgbClr val="000000"/>
                </a:solidFill>
                <a:latin typeface="Century Schoolbook" panose="02040604050505020304" pitchFamily="18" charset="0"/>
              </a:rPr>
              <a:t>Here we have classes of yoga, tai chi, Pilates and Zumba at different levels. We also have different types of dance class: jazz dancing, Indian dancing and Latin dancing. Oh, and we’ve just started offering flamenco. All our teachers are fully qualified and experienced. We have beginners’ classes up to advanced. Some of our students have been coming since we opened, ten years ago.</a:t>
            </a:r>
          </a:p>
          <a:p>
            <a:pPr>
              <a:lnSpc>
                <a:spcPct val="100000"/>
              </a:lnSpc>
            </a:pPr>
            <a:endParaRPr sz="3500" dirty="0">
              <a:latin typeface="Century Schoolbook" panose="02040604050505020304" pitchFamily="18" charset="0"/>
            </a:endParaRPr>
          </a:p>
          <a:p>
            <a:pPr>
              <a:lnSpc>
                <a:spcPct val="100000"/>
              </a:lnSpc>
            </a:pPr>
            <a:r>
              <a:rPr lang="en-US" sz="3500" spc="42" dirty="0">
                <a:solidFill>
                  <a:srgbClr val="000000"/>
                </a:solidFill>
                <a:latin typeface="Century Schoolbook" panose="02040604050505020304" pitchFamily="18" charset="0"/>
              </a:rPr>
              <a:t>So, if you could follow me through here - mind the steps here - we’ve got the sauna and massage rooms. We have very reasonable prices for massages. And over here we have the gym with exercise machines. It’s quite a small gym, but usually there’s plenty of room for people to move around without any problems.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3</a:t>
            </a:r>
          </a:p>
        </p:txBody>
      </p:sp>
      <p:sp>
        <p:nvSpPr>
          <p:cNvPr id="7" name="TextBox 7"/>
          <p:cNvSpPr txBox="1"/>
          <p:nvPr/>
        </p:nvSpPr>
        <p:spPr>
          <a:xfrm>
            <a:off x="1548425" y="1095375"/>
            <a:ext cx="8821719"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 Gym A</a:t>
            </a:r>
          </a:p>
        </p:txBody>
      </p:sp>
      <p:sp>
        <p:nvSpPr>
          <p:cNvPr id="8" name="TextBox 8"/>
          <p:cNvSpPr txBox="1"/>
          <p:nvPr/>
        </p:nvSpPr>
        <p:spPr>
          <a:xfrm>
            <a:off x="1524295" y="2095491"/>
            <a:ext cx="15191150" cy="8002191"/>
          </a:xfrm>
          <a:prstGeom prst="rect">
            <a:avLst/>
          </a:prstGeom>
        </p:spPr>
        <p:txBody>
          <a:bodyPr lIns="0" tIns="0" rIns="0" bIns="0" rtlCol="0" anchor="t">
            <a:spAutoFit/>
          </a:bodyPr>
          <a:lstStyle/>
          <a:p>
            <a:pPr>
              <a:lnSpc>
                <a:spcPct val="100000"/>
              </a:lnSpc>
            </a:pPr>
            <a:r>
              <a:rPr lang="en-US" sz="4000" spc="43" dirty="0">
                <a:solidFill>
                  <a:srgbClr val="000000"/>
                </a:solidFill>
                <a:latin typeface="Century Schoolbook" panose="02040604050505020304" pitchFamily="18" charset="0"/>
              </a:rPr>
              <a:t>OK, that’s about it. Over there we have the changing rooms with showers. You do need to bring your own towel if you want a shower, but you don’t need to bring a mat for the yoga and Pilates classes. Oh, and I must mention the café. It’s just off the main entrance. That’s very popular with our clients; we have a great selection of teas, fresh juices, sandwiches and cakes.</a:t>
            </a:r>
          </a:p>
          <a:p>
            <a:pPr>
              <a:lnSpc>
                <a:spcPct val="100000"/>
              </a:lnSpc>
            </a:pPr>
            <a:endParaRPr lang="en-US" sz="4000" spc="43" dirty="0">
              <a:solidFill>
                <a:srgbClr val="000000"/>
              </a:solidFill>
              <a:latin typeface="Century Schoolbook" panose="02040604050505020304" pitchFamily="18" charset="0"/>
            </a:endParaRPr>
          </a:p>
          <a:p>
            <a:pPr>
              <a:lnSpc>
                <a:spcPct val="100000"/>
              </a:lnSpc>
            </a:pPr>
            <a:r>
              <a:rPr lang="en-US" sz="4000" spc="43" dirty="0">
                <a:solidFill>
                  <a:srgbClr val="000000"/>
                </a:solidFill>
                <a:latin typeface="Century Schoolbook" panose="02040604050505020304" pitchFamily="18" charset="0"/>
              </a:rPr>
              <a:t>Right, the prices. You can join for three months, six months or a year and that gives you the right to use the gym and go to two classes a week. If you want to go to more classes or use the sauna, there’s a small extra charge. For three months the fee is...</a:t>
            </a:r>
            <a:endParaRPr lang="en-US" sz="4000" spc="17" dirty="0">
              <a:solidFill>
                <a:srgbClr val="000000"/>
              </a:solidFill>
              <a:latin typeface="Century Schoolbook" panose="020406040505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3</a:t>
            </a:r>
          </a:p>
        </p:txBody>
      </p:sp>
      <p:sp>
        <p:nvSpPr>
          <p:cNvPr id="7" name="TextBox 7"/>
          <p:cNvSpPr txBox="1"/>
          <p:nvPr/>
        </p:nvSpPr>
        <p:spPr>
          <a:xfrm>
            <a:off x="1548425" y="1095375"/>
            <a:ext cx="8436325"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 Gym B</a:t>
            </a:r>
          </a:p>
        </p:txBody>
      </p:sp>
      <p:sp>
        <p:nvSpPr>
          <p:cNvPr id="8" name="TextBox 8"/>
          <p:cNvSpPr txBox="1"/>
          <p:nvPr/>
        </p:nvSpPr>
        <p:spPr>
          <a:xfrm>
            <a:off x="1548425" y="2201329"/>
            <a:ext cx="15252495" cy="7386320"/>
          </a:xfrm>
          <a:prstGeom prst="rect">
            <a:avLst/>
          </a:prstGeom>
        </p:spPr>
        <p:txBody>
          <a:bodyPr lIns="0" tIns="0" rIns="0" bIns="0" rtlCol="0" anchor="t">
            <a:spAutoFit/>
          </a:bodyPr>
          <a:lstStyle/>
          <a:p>
            <a:pPr>
              <a:lnSpc>
                <a:spcPct val="100000"/>
              </a:lnSpc>
            </a:pPr>
            <a:r>
              <a:rPr lang="en-US" sz="4000" spc="32">
                <a:solidFill>
                  <a:srgbClr val="000000"/>
                </a:solidFill>
                <a:latin typeface="DM Sans"/>
              </a:rPr>
              <a:t>OK, let me show you the gym. My name’s Bill and I’m the main sports trainer here, but we have a team of four specialists who are always around to help you with exercise programmes and give advice about lifestyle and diet. We strongly recommend that you talk to one of us as soon as you sign up and set up your personalised training programme. </a:t>
            </a:r>
          </a:p>
          <a:p>
            <a:pPr>
              <a:lnSpc>
                <a:spcPct val="100000"/>
              </a:lnSpc>
            </a:pPr>
            <a:endParaRPr sz="4000"/>
          </a:p>
          <a:p>
            <a:pPr>
              <a:lnSpc>
                <a:spcPct val="100000"/>
              </a:lnSpc>
            </a:pPr>
            <a:r>
              <a:rPr lang="en-US" sz="4000" spc="32">
                <a:solidFill>
                  <a:srgbClr val="000000"/>
                </a:solidFill>
                <a:latin typeface="DM Sans"/>
              </a:rPr>
              <a:t>So, through here we have the main gym. As you can see, it’s enormous and we have lots of brand-new machines. You can do everything here, running, cycling, rowing, weights … you name it. Although we have a lot of clients, it’s very unusual to have to wait for a machine. Over there is the area for weight-training.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3</a:t>
            </a:r>
          </a:p>
        </p:txBody>
      </p:sp>
      <p:sp>
        <p:nvSpPr>
          <p:cNvPr id="7" name="TextBox 7"/>
          <p:cNvSpPr txBox="1"/>
          <p:nvPr/>
        </p:nvSpPr>
        <p:spPr>
          <a:xfrm>
            <a:off x="1548425" y="1095375"/>
            <a:ext cx="8347388"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 Gym B</a:t>
            </a:r>
          </a:p>
        </p:txBody>
      </p:sp>
      <p:sp>
        <p:nvSpPr>
          <p:cNvPr id="8" name="TextBox 8"/>
          <p:cNvSpPr txBox="1"/>
          <p:nvPr/>
        </p:nvSpPr>
        <p:spPr>
          <a:xfrm>
            <a:off x="1548425" y="2416571"/>
            <a:ext cx="15710875" cy="6330315"/>
          </a:xfrm>
          <a:prstGeom prst="rect">
            <a:avLst/>
          </a:prstGeom>
        </p:spPr>
        <p:txBody>
          <a:bodyPr lIns="0" tIns="0" rIns="0" bIns="0" rtlCol="0" anchor="t">
            <a:spAutoFit/>
          </a:bodyPr>
          <a:lstStyle/>
          <a:p>
            <a:pPr>
              <a:lnSpc>
                <a:spcPts val="5485"/>
              </a:lnSpc>
            </a:pPr>
            <a:r>
              <a:rPr lang="en-US" sz="3655" spc="36">
                <a:solidFill>
                  <a:srgbClr val="000000"/>
                </a:solidFill>
                <a:latin typeface="DM Sans"/>
              </a:rPr>
              <a:t>If you want a closer look at the machines, you can come back later. Oh, by the way, you can only come in here with trainers on. No outdoor shoes, please.</a:t>
            </a:r>
          </a:p>
          <a:p>
            <a:pPr>
              <a:lnSpc>
                <a:spcPts val="5485"/>
              </a:lnSpc>
            </a:pPr>
            <a:endParaRPr lang="en-US" sz="3655" spc="36">
              <a:solidFill>
                <a:srgbClr val="000000"/>
              </a:solidFill>
              <a:latin typeface="DM Sans"/>
            </a:endParaRPr>
          </a:p>
          <a:p>
            <a:pPr>
              <a:lnSpc>
                <a:spcPts val="5485"/>
              </a:lnSpc>
            </a:pPr>
            <a:r>
              <a:rPr lang="en-US" sz="3655" spc="36">
                <a:solidFill>
                  <a:srgbClr val="000000"/>
                </a:solidFill>
                <a:latin typeface="DM Sans"/>
              </a:rPr>
              <a:t>OK, through here we have the swimming pool. It’s great, isn’t it? We’re very proud of it. You can use it most of the time without booking, but there are certain times of day when we have swimming classes and water aerobics. There is always a lifeguard in attendance who will also offer informal swimming tips.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3</a:t>
            </a:r>
          </a:p>
        </p:txBody>
      </p:sp>
      <p:sp>
        <p:nvSpPr>
          <p:cNvPr id="7" name="TextBox 7"/>
          <p:cNvSpPr txBox="1"/>
          <p:nvPr/>
        </p:nvSpPr>
        <p:spPr>
          <a:xfrm>
            <a:off x="1548425" y="1095375"/>
            <a:ext cx="8792074"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 Gym B</a:t>
            </a:r>
          </a:p>
        </p:txBody>
      </p:sp>
      <p:sp>
        <p:nvSpPr>
          <p:cNvPr id="10" name="Text Box 9"/>
          <p:cNvSpPr txBox="1"/>
          <p:nvPr/>
        </p:nvSpPr>
        <p:spPr>
          <a:xfrm>
            <a:off x="1457325" y="2091055"/>
            <a:ext cx="15282545" cy="7632065"/>
          </a:xfrm>
          <a:prstGeom prst="rect">
            <a:avLst/>
          </a:prstGeom>
          <a:noFill/>
        </p:spPr>
        <p:txBody>
          <a:bodyPr wrap="square" rtlCol="0" anchor="t">
            <a:spAutoFit/>
          </a:bodyPr>
          <a:lstStyle/>
          <a:p>
            <a:pPr>
              <a:lnSpc>
                <a:spcPct val="100000"/>
              </a:lnSpc>
            </a:pPr>
            <a:r>
              <a:rPr lang="en-US" sz="3500" spc="36" dirty="0">
                <a:solidFill>
                  <a:srgbClr val="000000"/>
                </a:solidFill>
                <a:latin typeface="Century Schoolbook" panose="02040604050505020304" pitchFamily="18" charset="0"/>
                <a:sym typeface="+mn-ea"/>
              </a:rPr>
              <a:t>OK, just over there you have the changing rooms and lockers, and on </a:t>
            </a:r>
            <a:r>
              <a:rPr lang="en-US" sz="3500" spc="36" dirty="0" err="1">
                <a:solidFill>
                  <a:srgbClr val="000000"/>
                </a:solidFill>
                <a:latin typeface="Century Schoolbook" panose="02040604050505020304" pitchFamily="18" charset="0"/>
                <a:sym typeface="+mn-ea"/>
              </a:rPr>
              <a:t>te</a:t>
            </a:r>
            <a:r>
              <a:rPr lang="en-US" sz="3500" spc="36" dirty="0">
                <a:solidFill>
                  <a:srgbClr val="000000"/>
                </a:solidFill>
                <a:latin typeface="Century Schoolbook" panose="02040604050505020304" pitchFamily="18" charset="0"/>
                <a:sym typeface="+mn-ea"/>
              </a:rPr>
              <a:t> right are the bathrooms and showers. We have our own shop, here, where you can buy our own brand of sportswear and sports drinks and supplements. Right, I can see you’re impressed, and as I said, we’re very proud of our </a:t>
            </a:r>
            <a:r>
              <a:rPr lang="en-US" sz="3500" spc="36" dirty="0" err="1">
                <a:solidFill>
                  <a:srgbClr val="000000"/>
                </a:solidFill>
                <a:latin typeface="Century Schoolbook" panose="02040604050505020304" pitchFamily="18" charset="0"/>
                <a:sym typeface="+mn-ea"/>
              </a:rPr>
              <a:t>centre</a:t>
            </a:r>
            <a:r>
              <a:rPr lang="en-US" sz="3500" spc="36" dirty="0">
                <a:solidFill>
                  <a:srgbClr val="000000"/>
                </a:solidFill>
                <a:latin typeface="Century Schoolbook" panose="02040604050505020304" pitchFamily="18" charset="0"/>
                <a:sym typeface="+mn-ea"/>
              </a:rPr>
              <a:t>. However, I should warn you that we </a:t>
            </a:r>
            <a:r>
              <a:rPr lang="en-US" sz="3500" spc="36" dirty="0" err="1">
                <a:solidFill>
                  <a:srgbClr val="000000"/>
                </a:solidFill>
                <a:latin typeface="Century Schoolbook" panose="02040604050505020304" pitchFamily="18" charset="0"/>
                <a:sym typeface="+mn-ea"/>
              </a:rPr>
              <a:t>ar</a:t>
            </a:r>
            <a:r>
              <a:rPr lang="en-US" sz="3500" spc="36" dirty="0">
                <a:solidFill>
                  <a:srgbClr val="000000"/>
                </a:solidFill>
                <a:latin typeface="Century Schoolbook" panose="02040604050505020304" pitchFamily="18" charset="0"/>
                <a:sym typeface="+mn-ea"/>
              </a:rPr>
              <a:t> </a:t>
            </a:r>
            <a:r>
              <a:rPr lang="en-US" sz="3500" spc="36" dirty="0" err="1">
                <a:solidFill>
                  <a:srgbClr val="000000"/>
                </a:solidFill>
                <a:latin typeface="Century Schoolbook" panose="02040604050505020304" pitchFamily="18" charset="0"/>
                <a:sym typeface="+mn-ea"/>
              </a:rPr>
              <a:t>eslightly</a:t>
            </a:r>
            <a:r>
              <a:rPr lang="en-US" sz="3500" spc="36" dirty="0">
                <a:solidFill>
                  <a:srgbClr val="000000"/>
                </a:solidFill>
                <a:latin typeface="Century Schoolbook" panose="02040604050505020304" pitchFamily="18" charset="0"/>
                <a:sym typeface="+mn-ea"/>
              </a:rPr>
              <a:t> more expensive than other </a:t>
            </a:r>
            <a:r>
              <a:rPr lang="en-US" sz="3500" spc="36" dirty="0" err="1">
                <a:solidFill>
                  <a:srgbClr val="000000"/>
                </a:solidFill>
                <a:latin typeface="Century Schoolbook" panose="02040604050505020304" pitchFamily="18" charset="0"/>
                <a:sym typeface="+mn-ea"/>
              </a:rPr>
              <a:t>gymns</a:t>
            </a:r>
            <a:r>
              <a:rPr lang="en-US" sz="3500" spc="36" dirty="0">
                <a:solidFill>
                  <a:srgbClr val="000000"/>
                </a:solidFill>
                <a:latin typeface="Century Schoolbook" panose="02040604050505020304" pitchFamily="18" charset="0"/>
                <a:sym typeface="+mn-ea"/>
              </a:rPr>
              <a:t> in the area - but then we offer a much higher level of services and a very wide range of activities.</a:t>
            </a:r>
          </a:p>
          <a:p>
            <a:pPr>
              <a:lnSpc>
                <a:spcPct val="100000"/>
              </a:lnSpc>
            </a:pPr>
            <a:endParaRPr lang="en-US" sz="3500" spc="36" dirty="0">
              <a:solidFill>
                <a:srgbClr val="000000"/>
              </a:solidFill>
              <a:latin typeface="Century Schoolbook" panose="02040604050505020304" pitchFamily="18" charset="0"/>
              <a:sym typeface="+mn-ea"/>
            </a:endParaRPr>
          </a:p>
          <a:p>
            <a:pPr>
              <a:lnSpc>
                <a:spcPct val="100000"/>
              </a:lnSpc>
            </a:pPr>
            <a:r>
              <a:rPr lang="en-US" sz="3500" spc="36" dirty="0">
                <a:solidFill>
                  <a:srgbClr val="000000"/>
                </a:solidFill>
                <a:latin typeface="Century Schoolbook" panose="02040604050505020304" pitchFamily="18" charset="0"/>
                <a:sym typeface="+mn-ea"/>
              </a:rPr>
              <a:t>Here’s a </a:t>
            </a:r>
            <a:r>
              <a:rPr lang="en-US" sz="3500" spc="36" dirty="0" err="1">
                <a:solidFill>
                  <a:srgbClr val="000000"/>
                </a:solidFill>
                <a:latin typeface="Century Schoolbook" panose="02040604050505020304" pitchFamily="18" charset="0"/>
                <a:sym typeface="+mn-ea"/>
              </a:rPr>
              <a:t>brocher</a:t>
            </a:r>
            <a:r>
              <a:rPr lang="en-US" sz="3500" spc="36" dirty="0">
                <a:solidFill>
                  <a:srgbClr val="000000"/>
                </a:solidFill>
                <a:latin typeface="Century Schoolbook" panose="02040604050505020304" pitchFamily="18" charset="0"/>
                <a:sym typeface="+mn-ea"/>
              </a:rPr>
              <a:t> with the timetables of the extra classes that we offer, such as boxing, taekwondo, and capoeira and quite a few others, besides swimming activities: swimming classes, diving classes, water aerobics and water polo. OK, so have a look at the brochure, then you can speak to one of the secretaries in reception about the best combination of activities for you.</a:t>
            </a:r>
            <a:endParaRPr lang="en-US" sz="3500" dirty="0">
              <a:latin typeface="Century Schoolbook" panose="020406040505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3</a:t>
            </a:r>
          </a:p>
        </p:txBody>
      </p:sp>
      <p:grpSp>
        <p:nvGrpSpPr>
          <p:cNvPr id="7" name="Group 7"/>
          <p:cNvGrpSpPr/>
          <p:nvPr/>
        </p:nvGrpSpPr>
        <p:grpSpPr>
          <a:xfrm>
            <a:off x="1028700" y="2511821"/>
            <a:ext cx="16230600" cy="5922115"/>
            <a:chOff x="0" y="0"/>
            <a:chExt cx="100607340" cy="36708944"/>
          </a:xfrm>
        </p:grpSpPr>
        <p:sp>
          <p:nvSpPr>
            <p:cNvPr id="8" name="Freeform 8"/>
            <p:cNvSpPr/>
            <p:nvPr/>
          </p:nvSpPr>
          <p:spPr>
            <a:xfrm>
              <a:off x="0" y="0"/>
              <a:ext cx="100607341" cy="36708944"/>
            </a:xfrm>
            <a:custGeom>
              <a:avLst/>
              <a:gdLst/>
              <a:ahLst/>
              <a:cxnLst/>
              <a:rect l="l" t="t" r="r" b="b"/>
              <a:pathLst>
                <a:path w="100607341" h="36708944">
                  <a:moveTo>
                    <a:pt x="0" y="0"/>
                  </a:moveTo>
                  <a:lnTo>
                    <a:pt x="0" y="36708944"/>
                  </a:lnTo>
                  <a:lnTo>
                    <a:pt x="100607341" y="36708944"/>
                  </a:lnTo>
                  <a:lnTo>
                    <a:pt x="100607341" y="0"/>
                  </a:lnTo>
                  <a:lnTo>
                    <a:pt x="0" y="0"/>
                  </a:lnTo>
                  <a:close/>
                  <a:moveTo>
                    <a:pt x="100546377" y="36647983"/>
                  </a:moveTo>
                  <a:lnTo>
                    <a:pt x="59690" y="36647983"/>
                  </a:lnTo>
                  <a:lnTo>
                    <a:pt x="59690" y="59690"/>
                  </a:lnTo>
                  <a:lnTo>
                    <a:pt x="100546377" y="59690"/>
                  </a:lnTo>
                  <a:lnTo>
                    <a:pt x="100546377" y="36647983"/>
                  </a:lnTo>
                  <a:close/>
                </a:path>
              </a:pathLst>
            </a:custGeom>
            <a:solidFill>
              <a:srgbClr val="000000"/>
            </a:solidFill>
          </p:spPr>
        </p:sp>
      </p:grpSp>
      <p:sp>
        <p:nvSpPr>
          <p:cNvPr id="9" name="TextBox 9"/>
          <p:cNvSpPr txBox="1"/>
          <p:nvPr/>
        </p:nvSpPr>
        <p:spPr>
          <a:xfrm>
            <a:off x="1548425" y="1095375"/>
            <a:ext cx="7546954"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Reference</a:t>
            </a:r>
          </a:p>
        </p:txBody>
      </p:sp>
      <p:sp>
        <p:nvSpPr>
          <p:cNvPr id="10" name="TextBox 10"/>
          <p:cNvSpPr txBox="1"/>
          <p:nvPr/>
        </p:nvSpPr>
        <p:spPr>
          <a:xfrm>
            <a:off x="1665436" y="4905375"/>
            <a:ext cx="14957128" cy="428625"/>
          </a:xfrm>
          <a:prstGeom prst="rect">
            <a:avLst/>
          </a:prstGeom>
        </p:spPr>
        <p:txBody>
          <a:bodyPr lIns="0" tIns="0" rIns="0" bIns="0" rtlCol="0" anchor="t">
            <a:spAutoFit/>
          </a:bodyPr>
          <a:lstStyle/>
          <a:p>
            <a:pPr algn="ctr">
              <a:lnSpc>
                <a:spcPts val="3500"/>
              </a:lnSpc>
              <a:spcBef>
                <a:spcPct val="0"/>
              </a:spcBef>
            </a:pPr>
            <a:r>
              <a:rPr lang="en-US" sz="2500" spc="25">
                <a:solidFill>
                  <a:srgbClr val="000000"/>
                </a:solidFill>
                <a:latin typeface="DM Sans"/>
              </a:rPr>
              <a:t>https://learnenglishteens.britishcouncil.org/skills/listening/intermediate-b1-listening/sports-centres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6223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80080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sp>
        <p:nvSpPr>
          <p:cNvPr id="5" name="TextBox 5"/>
          <p:cNvSpPr txBox="1"/>
          <p:nvPr/>
        </p:nvSpPr>
        <p:spPr>
          <a:xfrm>
            <a:off x="4025728" y="4812712"/>
            <a:ext cx="10236543" cy="1457325"/>
          </a:xfrm>
          <a:prstGeom prst="rect">
            <a:avLst/>
          </a:prstGeom>
        </p:spPr>
        <p:txBody>
          <a:bodyPr lIns="0" tIns="0" rIns="0" bIns="0" rtlCol="0" anchor="t">
            <a:spAutoFit/>
          </a:bodyPr>
          <a:lstStyle/>
          <a:p>
            <a:pPr marL="0" lvl="0" indent="0" algn="ctr">
              <a:lnSpc>
                <a:spcPts val="12000"/>
              </a:lnSpc>
            </a:pPr>
            <a:r>
              <a:rPr lang="en-US" sz="8000" dirty="0">
                <a:solidFill>
                  <a:srgbClr val="000000"/>
                </a:solidFill>
                <a:latin typeface="DM Sans"/>
              </a:rPr>
              <a:t>Items in a Flat</a:t>
            </a:r>
          </a:p>
        </p:txBody>
      </p:sp>
      <p:sp>
        <p:nvSpPr>
          <p:cNvPr id="6" name="TextBox 6"/>
          <p:cNvSpPr txBox="1"/>
          <p:nvPr/>
        </p:nvSpPr>
        <p:spPr>
          <a:xfrm>
            <a:off x="4820347" y="3471204"/>
            <a:ext cx="8647305" cy="1128395"/>
          </a:xfrm>
          <a:prstGeom prst="rect">
            <a:avLst/>
          </a:prstGeom>
        </p:spPr>
        <p:txBody>
          <a:bodyPr lIns="0" tIns="0" rIns="0" bIns="0" rtlCol="0" anchor="t">
            <a:spAutoFit/>
          </a:bodyPr>
          <a:lstStyle/>
          <a:p>
            <a:pPr marL="0" lvl="0" indent="0" algn="ctr">
              <a:lnSpc>
                <a:spcPts val="8800"/>
              </a:lnSpc>
            </a:pPr>
            <a:r>
              <a:rPr lang="en-US" sz="8000" dirty="0">
                <a:solidFill>
                  <a:srgbClr val="000000"/>
                </a:solidFill>
                <a:latin typeface="Century Schoolbook" panose="02040604050505020304" pitchFamily="18" charset="0"/>
              </a:rPr>
              <a:t>Post-test</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844882" y="666750"/>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4</a:t>
            </a:r>
          </a:p>
        </p:txBody>
      </p:sp>
      <p:sp>
        <p:nvSpPr>
          <p:cNvPr id="7" name="TextBox 7"/>
          <p:cNvSpPr txBox="1"/>
          <p:nvPr/>
        </p:nvSpPr>
        <p:spPr>
          <a:xfrm>
            <a:off x="4820347" y="2578496"/>
            <a:ext cx="8647305" cy="1152525"/>
          </a:xfrm>
          <a:prstGeom prst="rect">
            <a:avLst/>
          </a:prstGeom>
        </p:spPr>
        <p:txBody>
          <a:bodyPr lIns="0" tIns="0" rIns="0" bIns="0" rtlCol="0" anchor="t">
            <a:spAutoFit/>
          </a:bodyPr>
          <a:lstStyle/>
          <a:p>
            <a:pPr marL="0" lvl="0" indent="0" algn="ctr">
              <a:lnSpc>
                <a:spcPts val="8800"/>
              </a:lnSpc>
            </a:pPr>
            <a:r>
              <a:rPr lang="en-US" sz="8000">
                <a:solidFill>
                  <a:srgbClr val="000000"/>
                </a:solidFill>
                <a:latin typeface="DM Sans Bold"/>
              </a:rPr>
              <a:t>Item 4</a:t>
            </a:r>
          </a:p>
        </p:txBody>
      </p:sp>
      <p:pic>
        <p:nvPicPr>
          <p:cNvPr id="8" name="Item 4 short convers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5715000" y="3086100"/>
            <a:ext cx="6633210" cy="6633210"/>
          </a:xfrm>
          <a:prstGeom prst="rect">
            <a:avLst/>
          </a:prstGeom>
        </p:spPr>
      </p:pic>
    </p:spTree>
  </p:cSld>
  <p:clrMapOvr>
    <a:masterClrMapping/>
  </p:clrMapOvr>
  <p:timing>
    <p:tnLst>
      <p:par>
        <p:cTn id="1" dur="indefinite" restart="never" nodeType="tmRoot">
          <p:childTnLst>
            <p:audio>
              <p:cMediaNode>
                <p:cTn id="2"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indefinite"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8935"/>
          </a:xfrm>
          <a:prstGeom prst="rect">
            <a:avLst/>
          </a:prstGeom>
        </p:spPr>
        <p:txBody>
          <a:bodyPr lIns="0" tIns="0" rIns="0" bIns="0" rtlCol="0" anchor="t">
            <a:spAutoFit/>
          </a:bodyPr>
          <a:lstStyle/>
          <a:p>
            <a:pPr>
              <a:lnSpc>
                <a:spcPts val="2880"/>
              </a:lnSpc>
            </a:pPr>
            <a:r>
              <a:rPr lang="en-US" sz="2400">
                <a:solidFill>
                  <a:srgbClr val="000000"/>
                </a:solidFill>
                <a:latin typeface="DM Sans"/>
              </a:rPr>
              <a:t>Pretest: Item 1</a:t>
            </a:r>
          </a:p>
        </p:txBody>
      </p:sp>
      <p:sp>
        <p:nvSpPr>
          <p:cNvPr id="7" name="TextBox 7"/>
          <p:cNvSpPr txBox="1"/>
          <p:nvPr/>
        </p:nvSpPr>
        <p:spPr>
          <a:xfrm>
            <a:off x="1600200" y="1409700"/>
            <a:ext cx="7446645" cy="987425"/>
          </a:xfrm>
          <a:prstGeom prst="rect">
            <a:avLst/>
          </a:prstGeom>
        </p:spPr>
        <p:txBody>
          <a:bodyPr wrap="square" lIns="0" tIns="0" rIns="0" bIns="0" rtlCol="0" anchor="t">
            <a:spAutoFit/>
          </a:bodyPr>
          <a:lstStyle/>
          <a:p>
            <a:pPr marL="0" lvl="0" indent="0">
              <a:lnSpc>
                <a:spcPts val="7700"/>
              </a:lnSpc>
            </a:pPr>
            <a:r>
              <a:rPr lang="en-US" sz="7000">
                <a:solidFill>
                  <a:srgbClr val="000000"/>
                </a:solidFill>
                <a:latin typeface="DM Sans Bold"/>
              </a:rPr>
              <a:t>Item 1</a:t>
            </a:r>
          </a:p>
        </p:txBody>
      </p:sp>
      <p:sp>
        <p:nvSpPr>
          <p:cNvPr id="8" name="TextBox 8"/>
          <p:cNvSpPr txBox="1"/>
          <p:nvPr/>
        </p:nvSpPr>
        <p:spPr>
          <a:xfrm>
            <a:off x="1548425" y="3014359"/>
            <a:ext cx="15423515" cy="6540252"/>
          </a:xfrm>
          <a:prstGeom prst="rect">
            <a:avLst/>
          </a:prstGeom>
        </p:spPr>
        <p:txBody>
          <a:bodyPr wrap="square" lIns="0" tIns="0" rIns="0" bIns="0" rtlCol="0" anchor="t">
            <a:spAutoFit/>
          </a:bodyPr>
          <a:lstStyle/>
          <a:p>
            <a:pPr>
              <a:lnSpc>
                <a:spcPct val="100000"/>
              </a:lnSpc>
            </a:pPr>
            <a:r>
              <a:rPr lang="en-US" sz="8500" b="1" dirty="0">
                <a:solidFill>
                  <a:srgbClr val="000000"/>
                </a:solidFill>
                <a:latin typeface="Century Schoolbook" panose="02040604050505020304" pitchFamily="18" charset="0"/>
              </a:rPr>
              <a:t>What is the lady referring to?</a:t>
            </a:r>
            <a:endParaRPr lang="en-US" sz="8500" dirty="0">
              <a:solidFill>
                <a:srgbClr val="000000"/>
              </a:solidFill>
              <a:latin typeface="Century Schoolbook" panose="02040604050505020304" pitchFamily="18" charset="0"/>
            </a:endParaRPr>
          </a:p>
          <a:p>
            <a:pPr marL="1371600" indent="-1371600">
              <a:lnSpc>
                <a:spcPct val="100000"/>
              </a:lnSpc>
              <a:buFont typeface="+mj-lt"/>
              <a:buAutoNum type="alphaLcPeriod"/>
            </a:pPr>
            <a:r>
              <a:rPr lang="en-US" sz="8500" dirty="0">
                <a:solidFill>
                  <a:schemeClr val="tx1"/>
                </a:solidFill>
                <a:latin typeface="Century Schoolbook" panose="02040604050505020304" pitchFamily="18" charset="0"/>
              </a:rPr>
              <a:t>CD</a:t>
            </a:r>
          </a:p>
          <a:p>
            <a:pPr marL="1371600" indent="-1371600">
              <a:lnSpc>
                <a:spcPct val="100000"/>
              </a:lnSpc>
              <a:buFont typeface="+mj-lt"/>
              <a:buAutoNum type="alphaLcPeriod"/>
            </a:pPr>
            <a:r>
              <a:rPr lang="en-US" sz="8500" dirty="0">
                <a:solidFill>
                  <a:schemeClr val="tx1"/>
                </a:solidFill>
                <a:latin typeface="Century Schoolbook" panose="02040604050505020304" pitchFamily="18" charset="0"/>
              </a:rPr>
              <a:t>Folder</a:t>
            </a:r>
          </a:p>
          <a:p>
            <a:pPr marL="1371600" indent="-1371600">
              <a:lnSpc>
                <a:spcPct val="100000"/>
              </a:lnSpc>
              <a:buFont typeface="+mj-lt"/>
              <a:buAutoNum type="alphaLcPeriod"/>
            </a:pPr>
            <a:r>
              <a:rPr lang="en-US" sz="8500" dirty="0">
                <a:solidFill>
                  <a:schemeClr val="tx1"/>
                </a:solidFill>
                <a:latin typeface="Century Schoolbook" panose="02040604050505020304" pitchFamily="18" charset="0"/>
              </a:rPr>
              <a:t>USB </a:t>
            </a:r>
            <a:r>
              <a:rPr lang="en-US" sz="8500" dirty="0" smtClean="0">
                <a:solidFill>
                  <a:schemeClr val="tx1"/>
                </a:solidFill>
                <a:latin typeface="Century Schoolbook" panose="02040604050505020304" pitchFamily="18" charset="0"/>
              </a:rPr>
              <a:t>Flash drive</a:t>
            </a:r>
            <a:endParaRPr lang="en-US" sz="8500" dirty="0">
              <a:solidFill>
                <a:schemeClr val="tx1"/>
              </a:solidFill>
              <a:latin typeface="Century Schoolbook" panose="020406040505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4</a:t>
            </a:r>
          </a:p>
        </p:txBody>
      </p:sp>
      <p:sp>
        <p:nvSpPr>
          <p:cNvPr id="7" name="TextBox 7"/>
          <p:cNvSpPr txBox="1"/>
          <p:nvPr/>
        </p:nvSpPr>
        <p:spPr>
          <a:xfrm>
            <a:off x="1600200" y="1409700"/>
            <a:ext cx="7446645" cy="987425"/>
          </a:xfrm>
          <a:prstGeom prst="rect">
            <a:avLst/>
          </a:prstGeom>
        </p:spPr>
        <p:txBody>
          <a:bodyPr wrap="square" lIns="0" tIns="0" rIns="0" bIns="0" rtlCol="0" anchor="t">
            <a:spAutoFit/>
          </a:bodyPr>
          <a:lstStyle/>
          <a:p>
            <a:pPr marL="0" lvl="0" indent="0">
              <a:lnSpc>
                <a:spcPts val="7700"/>
              </a:lnSpc>
            </a:pPr>
            <a:r>
              <a:rPr lang="en-US" sz="7000">
                <a:solidFill>
                  <a:srgbClr val="000000"/>
                </a:solidFill>
                <a:latin typeface="DM Sans Bold"/>
              </a:rPr>
              <a:t>Item 4</a:t>
            </a:r>
          </a:p>
        </p:txBody>
      </p:sp>
      <p:sp>
        <p:nvSpPr>
          <p:cNvPr id="8" name="TextBox 8"/>
          <p:cNvSpPr txBox="1"/>
          <p:nvPr/>
        </p:nvSpPr>
        <p:spPr>
          <a:xfrm>
            <a:off x="1548130" y="3238500"/>
            <a:ext cx="15423515" cy="4924425"/>
          </a:xfrm>
          <a:prstGeom prst="rect">
            <a:avLst/>
          </a:prstGeom>
        </p:spPr>
        <p:txBody>
          <a:bodyPr wrap="square" lIns="0" tIns="0" rIns="0" bIns="0" rtlCol="0" anchor="t">
            <a:spAutoFit/>
          </a:bodyPr>
          <a:lstStyle/>
          <a:p>
            <a:pPr indent="0">
              <a:lnSpc>
                <a:spcPct val="100000"/>
              </a:lnSpc>
              <a:buFont typeface="+mj-lt"/>
              <a:buNone/>
            </a:pPr>
            <a:r>
              <a:rPr lang="en-US" sz="8000" b="1">
                <a:solidFill>
                  <a:schemeClr val="tx1"/>
                </a:solidFill>
                <a:latin typeface="DM Sans"/>
              </a:rPr>
              <a:t>These </a:t>
            </a:r>
            <a:r>
              <a:rPr lang="en-US" sz="8000" b="1" u="sng">
                <a:solidFill>
                  <a:schemeClr val="tx1"/>
                </a:solidFill>
                <a:latin typeface="DM Sans"/>
              </a:rPr>
              <a:t>loads of pairs </a:t>
            </a:r>
            <a:r>
              <a:rPr lang="en-US" sz="8000" b="1">
                <a:solidFill>
                  <a:schemeClr val="tx1"/>
                </a:solidFill>
                <a:latin typeface="DM Sans"/>
              </a:rPr>
              <a:t>refer to...</a:t>
            </a:r>
          </a:p>
          <a:p>
            <a:pPr marL="1143000" indent="-1143000">
              <a:lnSpc>
                <a:spcPct val="100000"/>
              </a:lnSpc>
              <a:buFont typeface="+mj-lt"/>
              <a:buAutoNum type="alphaLcPeriod"/>
            </a:pPr>
            <a:r>
              <a:rPr lang="en-US" sz="8000">
                <a:solidFill>
                  <a:schemeClr val="tx1"/>
                </a:solidFill>
                <a:latin typeface="DM Sans"/>
              </a:rPr>
              <a:t>Pliers</a:t>
            </a:r>
          </a:p>
          <a:p>
            <a:pPr marL="1143000" indent="-1143000">
              <a:lnSpc>
                <a:spcPct val="100000"/>
              </a:lnSpc>
              <a:buFont typeface="+mj-lt"/>
              <a:buAutoNum type="alphaLcPeriod"/>
            </a:pPr>
            <a:r>
              <a:rPr lang="en-US" sz="8000">
                <a:solidFill>
                  <a:schemeClr val="tx1"/>
                </a:solidFill>
                <a:latin typeface="DM Sans"/>
              </a:rPr>
              <a:t>Scissors</a:t>
            </a:r>
          </a:p>
          <a:p>
            <a:pPr marL="1143000" indent="-1143000">
              <a:lnSpc>
                <a:spcPct val="100000"/>
              </a:lnSpc>
              <a:buFont typeface="+mj-lt"/>
              <a:buAutoNum type="alphaLcPeriod"/>
            </a:pPr>
            <a:r>
              <a:rPr lang="en-US" sz="8000">
                <a:solidFill>
                  <a:schemeClr val="tx1"/>
                </a:solidFill>
                <a:latin typeface="DM Sans"/>
              </a:rPr>
              <a:t>Hammer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4</a:t>
            </a:r>
          </a:p>
        </p:txBody>
      </p:sp>
      <p:sp>
        <p:nvSpPr>
          <p:cNvPr id="7" name="TextBox 7"/>
          <p:cNvSpPr txBox="1"/>
          <p:nvPr/>
        </p:nvSpPr>
        <p:spPr>
          <a:xfrm>
            <a:off x="1548425" y="1095375"/>
            <a:ext cx="7546954"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a:t>
            </a:r>
          </a:p>
        </p:txBody>
      </p:sp>
      <p:sp>
        <p:nvSpPr>
          <p:cNvPr id="8" name="TextBox 8"/>
          <p:cNvSpPr txBox="1"/>
          <p:nvPr/>
        </p:nvSpPr>
        <p:spPr>
          <a:xfrm>
            <a:off x="1548425" y="2082144"/>
            <a:ext cx="15710875" cy="7345680"/>
          </a:xfrm>
          <a:prstGeom prst="rect">
            <a:avLst/>
          </a:prstGeom>
        </p:spPr>
        <p:txBody>
          <a:bodyPr lIns="0" tIns="0" rIns="0" bIns="0" rtlCol="0" anchor="t">
            <a:spAutoFit/>
          </a:bodyPr>
          <a:lstStyle/>
          <a:p>
            <a:pPr>
              <a:lnSpc>
                <a:spcPts val="7160"/>
              </a:lnSpc>
            </a:pPr>
            <a:r>
              <a:rPr lang="en-US" sz="3500" spc="35">
                <a:solidFill>
                  <a:srgbClr val="000000"/>
                </a:solidFill>
                <a:latin typeface="DM Sans Bold"/>
              </a:rPr>
              <a:t>Boy:</a:t>
            </a:r>
            <a:r>
              <a:rPr lang="en-US" sz="3500" spc="35">
                <a:solidFill>
                  <a:srgbClr val="000000"/>
                </a:solidFill>
                <a:latin typeface="DM Sans"/>
              </a:rPr>
              <a:t> We must have loads of pairs, but however hard I search, I can never find them.</a:t>
            </a:r>
          </a:p>
          <a:p>
            <a:pPr>
              <a:lnSpc>
                <a:spcPts val="7160"/>
              </a:lnSpc>
            </a:pPr>
            <a:r>
              <a:rPr lang="en-US" sz="3500" spc="17">
                <a:solidFill>
                  <a:srgbClr val="000000"/>
                </a:solidFill>
                <a:latin typeface="Arimo Bold" panose="020B0704020202020204"/>
              </a:rPr>
              <a:t>Girl:</a:t>
            </a:r>
            <a:r>
              <a:rPr lang="en-US" sz="3500" spc="17">
                <a:solidFill>
                  <a:srgbClr val="000000"/>
                </a:solidFill>
                <a:latin typeface="Arimo" panose="020B0604020202020204"/>
              </a:rPr>
              <a:t> Look in the drawer over there. There'll be some amongst my sewing materials. </a:t>
            </a:r>
          </a:p>
          <a:p>
            <a:pPr>
              <a:lnSpc>
                <a:spcPts val="7160"/>
              </a:lnSpc>
            </a:pPr>
            <a:r>
              <a:rPr lang="en-US" sz="3500" spc="17">
                <a:solidFill>
                  <a:srgbClr val="000000"/>
                </a:solidFill>
                <a:latin typeface="Arimo Bold" panose="020B0704020202020204"/>
              </a:rPr>
              <a:t>Boy:</a:t>
            </a:r>
            <a:r>
              <a:rPr lang="en-US" sz="3500" spc="17">
                <a:solidFill>
                  <a:srgbClr val="000000"/>
                </a:solidFill>
                <a:latin typeface="Arimo" panose="020B0604020202020204"/>
              </a:rPr>
              <a:t> Are they suitable for the job though? They've got to be sharp enough for the carpet.</a:t>
            </a:r>
          </a:p>
          <a:p>
            <a:pPr>
              <a:lnSpc>
                <a:spcPts val="7160"/>
              </a:lnSpc>
            </a:pPr>
            <a:r>
              <a:rPr lang="en-US" sz="3500" spc="17">
                <a:solidFill>
                  <a:srgbClr val="000000"/>
                </a:solidFill>
                <a:latin typeface="Arimo Bold" panose="020B0704020202020204"/>
              </a:rPr>
              <a:t>Girl:</a:t>
            </a:r>
            <a:r>
              <a:rPr lang="en-US" sz="3500" spc="17">
                <a:solidFill>
                  <a:srgbClr val="000000"/>
                </a:solidFill>
                <a:latin typeface="Arimo" panose="020B0604020202020204"/>
              </a:rPr>
              <a:t> Ah, maybe not. Use the ones in the toolbox then. </a:t>
            </a:r>
          </a:p>
          <a:p>
            <a:pPr>
              <a:lnSpc>
                <a:spcPts val="7160"/>
              </a:lnSpc>
            </a:pPr>
            <a:r>
              <a:rPr lang="en-US" sz="3500">
                <a:solidFill>
                  <a:srgbClr val="000000"/>
                </a:solidFill>
                <a:latin typeface="Arimo Bold" panose="020B0704020202020204"/>
              </a:rPr>
              <a:t>Boy:</a:t>
            </a:r>
            <a:r>
              <a:rPr lang="en-US" sz="3500">
                <a:solidFill>
                  <a:srgbClr val="000000"/>
                </a:solidFill>
                <a:latin typeface="Arimo" panose="020B0604020202020204"/>
              </a:rPr>
              <a:t> Got them! Wow, they're sharp.</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844882" y="666750"/>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4</a:t>
            </a:r>
          </a:p>
        </p:txBody>
      </p:sp>
      <p:sp>
        <p:nvSpPr>
          <p:cNvPr id="7" name="TextBox 7"/>
          <p:cNvSpPr txBox="1"/>
          <p:nvPr/>
        </p:nvSpPr>
        <p:spPr>
          <a:xfrm>
            <a:off x="4820347" y="2578496"/>
            <a:ext cx="8647305" cy="1152525"/>
          </a:xfrm>
          <a:prstGeom prst="rect">
            <a:avLst/>
          </a:prstGeom>
        </p:spPr>
        <p:txBody>
          <a:bodyPr lIns="0" tIns="0" rIns="0" bIns="0" rtlCol="0" anchor="t">
            <a:spAutoFit/>
          </a:bodyPr>
          <a:lstStyle/>
          <a:p>
            <a:pPr marL="0" lvl="0" indent="0" algn="ctr">
              <a:lnSpc>
                <a:spcPts val="8800"/>
              </a:lnSpc>
            </a:pPr>
            <a:r>
              <a:rPr lang="en-US" sz="8000">
                <a:solidFill>
                  <a:srgbClr val="000000"/>
                </a:solidFill>
                <a:latin typeface="DM Sans Bold"/>
              </a:rPr>
              <a:t>Item 5</a:t>
            </a:r>
          </a:p>
        </p:txBody>
      </p:sp>
      <p:pic>
        <p:nvPicPr>
          <p:cNvPr id="8" name="Item 5 short convers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6172200" y="3162300"/>
            <a:ext cx="6283960" cy="6283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52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4</a:t>
            </a:r>
          </a:p>
        </p:txBody>
      </p:sp>
      <p:sp>
        <p:nvSpPr>
          <p:cNvPr id="7" name="TextBox 7"/>
          <p:cNvSpPr txBox="1"/>
          <p:nvPr/>
        </p:nvSpPr>
        <p:spPr>
          <a:xfrm>
            <a:off x="1600200" y="1409700"/>
            <a:ext cx="7446645" cy="987425"/>
          </a:xfrm>
          <a:prstGeom prst="rect">
            <a:avLst/>
          </a:prstGeom>
        </p:spPr>
        <p:txBody>
          <a:bodyPr wrap="square" lIns="0" tIns="0" rIns="0" bIns="0" rtlCol="0" anchor="t">
            <a:spAutoFit/>
          </a:bodyPr>
          <a:lstStyle/>
          <a:p>
            <a:pPr marL="0" lvl="0" indent="0">
              <a:lnSpc>
                <a:spcPts val="7700"/>
              </a:lnSpc>
            </a:pPr>
            <a:r>
              <a:rPr lang="en-US" sz="7000">
                <a:solidFill>
                  <a:srgbClr val="000000"/>
                </a:solidFill>
                <a:latin typeface="DM Sans Bold"/>
              </a:rPr>
              <a:t>Item 5</a:t>
            </a:r>
          </a:p>
        </p:txBody>
      </p:sp>
      <p:sp>
        <p:nvSpPr>
          <p:cNvPr id="8" name="TextBox 8"/>
          <p:cNvSpPr txBox="1"/>
          <p:nvPr/>
        </p:nvSpPr>
        <p:spPr>
          <a:xfrm>
            <a:off x="1524000" y="2857500"/>
            <a:ext cx="15423515" cy="5770880"/>
          </a:xfrm>
          <a:prstGeom prst="rect">
            <a:avLst/>
          </a:prstGeom>
        </p:spPr>
        <p:txBody>
          <a:bodyPr wrap="square" lIns="0" tIns="0" rIns="0" bIns="0" rtlCol="0" anchor="t">
            <a:spAutoFit/>
          </a:bodyPr>
          <a:lstStyle/>
          <a:p>
            <a:pPr indent="0">
              <a:lnSpc>
                <a:spcPct val="100000"/>
              </a:lnSpc>
              <a:buFont typeface="+mj-lt"/>
              <a:buNone/>
            </a:pPr>
            <a:r>
              <a:rPr lang="en-US" sz="7500" b="1">
                <a:solidFill>
                  <a:schemeClr val="tx1"/>
                </a:solidFill>
                <a:latin typeface="DM Sans"/>
              </a:rPr>
              <a:t>Where could be the setting of the conversation?</a:t>
            </a:r>
          </a:p>
          <a:p>
            <a:pPr marL="1371600" indent="-1371600">
              <a:lnSpc>
                <a:spcPct val="100000"/>
              </a:lnSpc>
              <a:buFont typeface="+mj-lt"/>
              <a:buAutoNum type="alphaLcPeriod"/>
            </a:pPr>
            <a:r>
              <a:rPr lang="en-US" sz="7500">
                <a:solidFill>
                  <a:schemeClr val="tx1"/>
                </a:solidFill>
                <a:latin typeface="DM Sans"/>
              </a:rPr>
              <a:t>Kitchen Area</a:t>
            </a:r>
          </a:p>
          <a:p>
            <a:pPr marL="1371600" indent="-1371600">
              <a:lnSpc>
                <a:spcPct val="100000"/>
              </a:lnSpc>
              <a:buFont typeface="+mj-lt"/>
              <a:buAutoNum type="alphaLcPeriod"/>
            </a:pPr>
            <a:r>
              <a:rPr lang="en-US" sz="7500">
                <a:solidFill>
                  <a:schemeClr val="tx1"/>
                </a:solidFill>
                <a:latin typeface="DM Sans"/>
              </a:rPr>
              <a:t>Laundry Area</a:t>
            </a:r>
          </a:p>
          <a:p>
            <a:pPr marL="1371600" indent="-1371600">
              <a:lnSpc>
                <a:spcPct val="100000"/>
              </a:lnSpc>
              <a:buFont typeface="+mj-lt"/>
              <a:buAutoNum type="alphaLcPeriod"/>
            </a:pPr>
            <a:r>
              <a:rPr lang="en-US" sz="7500">
                <a:solidFill>
                  <a:schemeClr val="tx1"/>
                </a:solidFill>
                <a:latin typeface="DM Sans"/>
              </a:rPr>
              <a:t>Bakery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4</a:t>
            </a:r>
          </a:p>
        </p:txBody>
      </p:sp>
      <p:sp>
        <p:nvSpPr>
          <p:cNvPr id="7" name="TextBox 7"/>
          <p:cNvSpPr txBox="1"/>
          <p:nvPr/>
        </p:nvSpPr>
        <p:spPr>
          <a:xfrm>
            <a:off x="1548425" y="1095375"/>
            <a:ext cx="7546954"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a:t>
            </a:r>
          </a:p>
        </p:txBody>
      </p:sp>
      <p:sp>
        <p:nvSpPr>
          <p:cNvPr id="8" name="TextBox 8"/>
          <p:cNvSpPr txBox="1"/>
          <p:nvPr/>
        </p:nvSpPr>
        <p:spPr>
          <a:xfrm>
            <a:off x="1548425" y="2171679"/>
            <a:ext cx="15457961" cy="6278245"/>
          </a:xfrm>
          <a:prstGeom prst="rect">
            <a:avLst/>
          </a:prstGeom>
        </p:spPr>
        <p:txBody>
          <a:bodyPr lIns="0" tIns="0" rIns="0" bIns="0" rtlCol="0" anchor="t">
            <a:spAutoFit/>
          </a:bodyPr>
          <a:lstStyle/>
          <a:p>
            <a:pPr>
              <a:lnSpc>
                <a:spcPts val="8160"/>
              </a:lnSpc>
            </a:pPr>
            <a:r>
              <a:rPr lang="en-US" sz="4000" b="1" spc="40">
                <a:solidFill>
                  <a:srgbClr val="000000"/>
                </a:solidFill>
                <a:latin typeface="+mn-ea"/>
                <a:ea typeface="SimSun" panose="02010600030101010101" pitchFamily="2" charset="-122"/>
                <a:cs typeface="+mn-ea"/>
              </a:rPr>
              <a:t>Girl:</a:t>
            </a:r>
            <a:r>
              <a:rPr lang="en-US" sz="4000" spc="40">
                <a:solidFill>
                  <a:srgbClr val="000000"/>
                </a:solidFill>
                <a:latin typeface="+mn-ea"/>
                <a:ea typeface="SimSun" panose="02010600030101010101" pitchFamily="2" charset="-122"/>
                <a:cs typeface="+mn-ea"/>
              </a:rPr>
              <a:t> You've really filled it up. We can't possibly get anymore in.</a:t>
            </a:r>
          </a:p>
          <a:p>
            <a:pPr>
              <a:lnSpc>
                <a:spcPts val="8160"/>
              </a:lnSpc>
            </a:pPr>
            <a:r>
              <a:rPr lang="en-US" sz="4000" b="1" spc="20">
                <a:solidFill>
                  <a:srgbClr val="000000"/>
                </a:solidFill>
                <a:latin typeface="+mn-ea"/>
                <a:ea typeface="SimSun" panose="02010600030101010101" pitchFamily="2" charset="-122"/>
                <a:cs typeface="+mn-ea"/>
              </a:rPr>
              <a:t>Boy: </a:t>
            </a:r>
            <a:r>
              <a:rPr lang="en-US" sz="4000" spc="20">
                <a:solidFill>
                  <a:srgbClr val="000000"/>
                </a:solidFill>
                <a:latin typeface="+mn-ea"/>
                <a:ea typeface="SimSun" panose="02010600030101010101" pitchFamily="2" charset="-122"/>
                <a:cs typeface="+mn-ea"/>
              </a:rPr>
              <a:t>Well, it's much more efficient to do a full load.</a:t>
            </a:r>
          </a:p>
          <a:p>
            <a:pPr>
              <a:lnSpc>
                <a:spcPts val="8160"/>
              </a:lnSpc>
            </a:pPr>
            <a:r>
              <a:rPr lang="en-US" sz="4000" b="1" spc="20">
                <a:solidFill>
                  <a:srgbClr val="000000"/>
                </a:solidFill>
                <a:latin typeface="+mn-ea"/>
                <a:ea typeface="SimSun" panose="02010600030101010101" pitchFamily="2" charset="-122"/>
                <a:cs typeface="+mn-ea"/>
              </a:rPr>
              <a:t>Girl:</a:t>
            </a:r>
            <a:r>
              <a:rPr lang="en-US" sz="4000" spc="20">
                <a:solidFill>
                  <a:srgbClr val="000000"/>
                </a:solidFill>
                <a:latin typeface="+mn-ea"/>
                <a:ea typeface="SimSun" panose="02010600030101010101" pitchFamily="2" charset="-122"/>
                <a:cs typeface="+mn-ea"/>
              </a:rPr>
              <a:t> And you do know that the white things have to be done separately.</a:t>
            </a:r>
          </a:p>
          <a:p>
            <a:pPr>
              <a:lnSpc>
                <a:spcPts val="8160"/>
              </a:lnSpc>
            </a:pPr>
            <a:r>
              <a:rPr lang="en-US" sz="4000" b="1" spc="20">
                <a:solidFill>
                  <a:srgbClr val="000000"/>
                </a:solidFill>
                <a:latin typeface="+mn-ea"/>
                <a:ea typeface="SimSun" panose="02010600030101010101" pitchFamily="2" charset="-122"/>
                <a:cs typeface="+mn-ea"/>
              </a:rPr>
              <a:t>Boy:</a:t>
            </a:r>
            <a:r>
              <a:rPr lang="en-US" sz="4000" spc="20">
                <a:solidFill>
                  <a:srgbClr val="000000"/>
                </a:solidFill>
                <a:latin typeface="+mn-ea"/>
                <a:ea typeface="SimSun" panose="02010600030101010101" pitchFamily="2" charset="-122"/>
                <a:cs typeface="+mn-ea"/>
              </a:rPr>
              <a:t> I know what I'm doing, you know.</a:t>
            </a:r>
          </a:p>
          <a:p>
            <a:pPr>
              <a:lnSpc>
                <a:spcPts val="8160"/>
              </a:lnSpc>
            </a:pPr>
            <a:r>
              <a:rPr lang="en-US" sz="4000" b="1">
                <a:solidFill>
                  <a:srgbClr val="000000"/>
                </a:solidFill>
                <a:latin typeface="+mn-ea"/>
                <a:ea typeface="SimSun" panose="02010600030101010101" pitchFamily="2" charset="-122"/>
                <a:cs typeface="+mn-ea"/>
              </a:rPr>
              <a:t>Girl:</a:t>
            </a:r>
            <a:r>
              <a:rPr lang="en-US" sz="4000">
                <a:solidFill>
                  <a:srgbClr val="000000"/>
                </a:solidFill>
                <a:latin typeface="+mn-ea"/>
                <a:ea typeface="SimSun" panose="02010600030101010101" pitchFamily="2" charset="-122"/>
                <a:cs typeface="+mn-ea"/>
              </a:rPr>
              <a:t> And you have emptied out all the pockets?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844882" y="666750"/>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4</a:t>
            </a:r>
          </a:p>
        </p:txBody>
      </p:sp>
      <p:sp>
        <p:nvSpPr>
          <p:cNvPr id="7" name="TextBox 7"/>
          <p:cNvSpPr txBox="1"/>
          <p:nvPr/>
        </p:nvSpPr>
        <p:spPr>
          <a:xfrm>
            <a:off x="4820347" y="2578496"/>
            <a:ext cx="8647305" cy="1152525"/>
          </a:xfrm>
          <a:prstGeom prst="rect">
            <a:avLst/>
          </a:prstGeom>
        </p:spPr>
        <p:txBody>
          <a:bodyPr lIns="0" tIns="0" rIns="0" bIns="0" rtlCol="0" anchor="t">
            <a:spAutoFit/>
          </a:bodyPr>
          <a:lstStyle/>
          <a:p>
            <a:pPr marL="0" lvl="0" indent="0" algn="ctr">
              <a:lnSpc>
                <a:spcPts val="8800"/>
              </a:lnSpc>
            </a:pPr>
            <a:r>
              <a:rPr lang="en-US" sz="8000">
                <a:solidFill>
                  <a:srgbClr val="000000"/>
                </a:solidFill>
                <a:latin typeface="DM Sans Bold"/>
              </a:rPr>
              <a:t>Item 6</a:t>
            </a:r>
          </a:p>
        </p:txBody>
      </p:sp>
      <p:pic>
        <p:nvPicPr>
          <p:cNvPr id="8" name="Item 6 short convers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5867400" y="3467100"/>
            <a:ext cx="5976620" cy="5104765"/>
          </a:xfrm>
          <a:prstGeom prst="rect">
            <a:avLst/>
          </a:prstGeom>
        </p:spPr>
      </p:pic>
    </p:spTree>
  </p:cSld>
  <p:clrMapOvr>
    <a:masterClrMapping/>
  </p:clrMapOvr>
  <p:timing>
    <p:tnLst>
      <p:par>
        <p:cTn id="1" dur="indefinite" restart="never" nodeType="tmRoot">
          <p:childTnLst>
            <p:audio>
              <p:cMediaNode>
                <p:cTn id="2"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indefinite"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4</a:t>
            </a:r>
          </a:p>
        </p:txBody>
      </p:sp>
      <p:sp>
        <p:nvSpPr>
          <p:cNvPr id="7" name="TextBox 7"/>
          <p:cNvSpPr txBox="1"/>
          <p:nvPr/>
        </p:nvSpPr>
        <p:spPr>
          <a:xfrm>
            <a:off x="1600200" y="1409700"/>
            <a:ext cx="7446645" cy="987425"/>
          </a:xfrm>
          <a:prstGeom prst="rect">
            <a:avLst/>
          </a:prstGeom>
        </p:spPr>
        <p:txBody>
          <a:bodyPr wrap="square" lIns="0" tIns="0" rIns="0" bIns="0" rtlCol="0" anchor="t">
            <a:spAutoFit/>
          </a:bodyPr>
          <a:lstStyle/>
          <a:p>
            <a:pPr marL="0" lvl="0" indent="0">
              <a:lnSpc>
                <a:spcPts val="7700"/>
              </a:lnSpc>
            </a:pPr>
            <a:r>
              <a:rPr lang="en-US" sz="7000">
                <a:solidFill>
                  <a:srgbClr val="000000"/>
                </a:solidFill>
                <a:latin typeface="DM Sans Bold"/>
              </a:rPr>
              <a:t>Item 6</a:t>
            </a:r>
          </a:p>
        </p:txBody>
      </p:sp>
      <p:sp>
        <p:nvSpPr>
          <p:cNvPr id="8" name="TextBox 8"/>
          <p:cNvSpPr txBox="1"/>
          <p:nvPr/>
        </p:nvSpPr>
        <p:spPr>
          <a:xfrm>
            <a:off x="1524000" y="2857500"/>
            <a:ext cx="15423515" cy="5770880"/>
          </a:xfrm>
          <a:prstGeom prst="rect">
            <a:avLst/>
          </a:prstGeom>
        </p:spPr>
        <p:txBody>
          <a:bodyPr wrap="square" lIns="0" tIns="0" rIns="0" bIns="0" rtlCol="0" anchor="t">
            <a:spAutoFit/>
          </a:bodyPr>
          <a:lstStyle/>
          <a:p>
            <a:pPr indent="0">
              <a:lnSpc>
                <a:spcPct val="100000"/>
              </a:lnSpc>
              <a:buFont typeface="+mj-lt"/>
              <a:buNone/>
            </a:pPr>
            <a:r>
              <a:rPr lang="en-US" sz="7500" b="1">
                <a:solidFill>
                  <a:schemeClr val="tx1"/>
                </a:solidFill>
                <a:latin typeface="DM Sans"/>
              </a:rPr>
              <a:t>What object is being described in the audio clip?</a:t>
            </a:r>
          </a:p>
          <a:p>
            <a:pPr marL="1371600" indent="-1371600">
              <a:lnSpc>
                <a:spcPct val="100000"/>
              </a:lnSpc>
              <a:buFont typeface="+mj-lt"/>
              <a:buAutoNum type="alphaLcPeriod"/>
            </a:pPr>
            <a:r>
              <a:rPr lang="en-US" sz="7500">
                <a:solidFill>
                  <a:schemeClr val="tx1"/>
                </a:solidFill>
                <a:latin typeface="DM Sans"/>
              </a:rPr>
              <a:t>Television Set</a:t>
            </a:r>
          </a:p>
          <a:p>
            <a:pPr marL="1371600" indent="-1371600">
              <a:lnSpc>
                <a:spcPct val="100000"/>
              </a:lnSpc>
              <a:buFont typeface="+mj-lt"/>
              <a:buAutoNum type="alphaLcPeriod"/>
            </a:pPr>
            <a:r>
              <a:rPr lang="en-US" sz="7500">
                <a:solidFill>
                  <a:schemeClr val="tx1"/>
                </a:solidFill>
                <a:latin typeface="DM Sans"/>
              </a:rPr>
              <a:t>Laptop</a:t>
            </a:r>
          </a:p>
          <a:p>
            <a:pPr marL="1371600" indent="-1371600">
              <a:lnSpc>
                <a:spcPct val="100000"/>
              </a:lnSpc>
              <a:buFont typeface="+mj-lt"/>
              <a:buAutoNum type="alphaLcPeriod"/>
            </a:pPr>
            <a:r>
              <a:rPr lang="en-US" sz="7500">
                <a:solidFill>
                  <a:schemeClr val="tx1"/>
                </a:solidFill>
                <a:latin typeface="DM Sans"/>
              </a:rPr>
              <a:t>Casette Player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1950"/>
          </a:xfrm>
          <a:prstGeom prst="rect">
            <a:avLst/>
          </a:prstGeom>
        </p:spPr>
        <p:txBody>
          <a:bodyPr lIns="0" tIns="0" rIns="0" bIns="0" rtlCol="0" anchor="t">
            <a:spAutoFit/>
          </a:bodyPr>
          <a:lstStyle/>
          <a:p>
            <a:pPr>
              <a:lnSpc>
                <a:spcPts val="2880"/>
              </a:lnSpc>
            </a:pPr>
            <a:r>
              <a:rPr lang="en-US" sz="2400">
                <a:solidFill>
                  <a:srgbClr val="000000"/>
                </a:solidFill>
                <a:latin typeface="DM Sans"/>
              </a:rPr>
              <a:t>Listening 4</a:t>
            </a:r>
          </a:p>
        </p:txBody>
      </p:sp>
      <p:sp>
        <p:nvSpPr>
          <p:cNvPr id="7" name="TextBox 7"/>
          <p:cNvSpPr txBox="1"/>
          <p:nvPr/>
        </p:nvSpPr>
        <p:spPr>
          <a:xfrm>
            <a:off x="1548425" y="1095375"/>
            <a:ext cx="7546954" cy="995671"/>
          </a:xfrm>
          <a:prstGeom prst="rect">
            <a:avLst/>
          </a:prstGeom>
        </p:spPr>
        <p:txBody>
          <a:bodyPr lIns="0" tIns="0" rIns="0" bIns="0" rtlCol="0" anchor="t">
            <a:spAutoFit/>
          </a:bodyPr>
          <a:lstStyle/>
          <a:p>
            <a:pPr marL="0" lvl="0" indent="0">
              <a:lnSpc>
                <a:spcPts val="7700"/>
              </a:lnSpc>
            </a:pPr>
            <a:r>
              <a:rPr lang="en-US" sz="7000">
                <a:solidFill>
                  <a:srgbClr val="000000"/>
                </a:solidFill>
                <a:latin typeface="DM Sans Bold"/>
              </a:rPr>
              <a:t>Transcript</a:t>
            </a:r>
          </a:p>
        </p:txBody>
      </p:sp>
      <p:sp>
        <p:nvSpPr>
          <p:cNvPr id="8" name="TextBox 8"/>
          <p:cNvSpPr txBox="1"/>
          <p:nvPr/>
        </p:nvSpPr>
        <p:spPr>
          <a:xfrm>
            <a:off x="1548425" y="2072619"/>
            <a:ext cx="15530830" cy="6319520"/>
          </a:xfrm>
          <a:prstGeom prst="rect">
            <a:avLst/>
          </a:prstGeom>
        </p:spPr>
        <p:txBody>
          <a:bodyPr lIns="0" tIns="0" rIns="0" bIns="0" rtlCol="0" anchor="t">
            <a:spAutoFit/>
          </a:bodyPr>
          <a:lstStyle/>
          <a:p>
            <a:pPr>
              <a:lnSpc>
                <a:spcPts val="7040"/>
              </a:lnSpc>
            </a:pPr>
            <a:r>
              <a:rPr lang="en-US" sz="3500" spc="35" dirty="0">
                <a:solidFill>
                  <a:srgbClr val="000000"/>
                </a:solidFill>
                <a:latin typeface="DM Sans Bold"/>
              </a:rPr>
              <a:t>Boy:</a:t>
            </a:r>
            <a:r>
              <a:rPr lang="en-US" sz="3500" spc="35" dirty="0">
                <a:solidFill>
                  <a:srgbClr val="000000"/>
                </a:solidFill>
                <a:latin typeface="DM Sans"/>
              </a:rPr>
              <a:t> I know you say that I play my music too loudly. Well, with these, you won't hear it at all. I promise.</a:t>
            </a:r>
          </a:p>
          <a:p>
            <a:pPr>
              <a:lnSpc>
                <a:spcPts val="7040"/>
              </a:lnSpc>
            </a:pPr>
            <a:r>
              <a:rPr lang="en-US" sz="3500" spc="17" dirty="0">
                <a:solidFill>
                  <a:srgbClr val="000000"/>
                </a:solidFill>
                <a:latin typeface="Arimo Bold" panose="020B0704020202020204"/>
              </a:rPr>
              <a:t>Girl:</a:t>
            </a:r>
            <a:r>
              <a:rPr lang="en-US" sz="3500" spc="17" dirty="0">
                <a:solidFill>
                  <a:srgbClr val="000000"/>
                </a:solidFill>
                <a:latin typeface="Arimo" panose="020B0604020202020204"/>
              </a:rPr>
              <a:t> Good, I can finally finish the book in peace.</a:t>
            </a:r>
          </a:p>
          <a:p>
            <a:pPr>
              <a:lnSpc>
                <a:spcPts val="7040"/>
              </a:lnSpc>
            </a:pPr>
            <a:r>
              <a:rPr lang="en-US" sz="3500" spc="17" dirty="0">
                <a:solidFill>
                  <a:srgbClr val="000000"/>
                </a:solidFill>
                <a:latin typeface="Arimo Bold" panose="020B0704020202020204"/>
              </a:rPr>
              <a:t>Boy:</a:t>
            </a:r>
            <a:r>
              <a:rPr lang="en-US" sz="3500" spc="17" dirty="0">
                <a:solidFill>
                  <a:srgbClr val="000000"/>
                </a:solidFill>
                <a:latin typeface="Arimo" panose="020B0604020202020204"/>
              </a:rPr>
              <a:t> I know this was a bit expensive, but you can adjust the volume and tone on each channel.</a:t>
            </a:r>
          </a:p>
          <a:p>
            <a:pPr>
              <a:lnSpc>
                <a:spcPts val="7040"/>
              </a:lnSpc>
            </a:pPr>
            <a:r>
              <a:rPr lang="en-US" sz="3500" spc="17" dirty="0">
                <a:solidFill>
                  <a:srgbClr val="000000"/>
                </a:solidFill>
                <a:latin typeface="Arimo Bold" panose="020B0704020202020204"/>
              </a:rPr>
              <a:t>Girl:</a:t>
            </a:r>
            <a:r>
              <a:rPr lang="en-US" sz="3500" spc="17" dirty="0">
                <a:solidFill>
                  <a:srgbClr val="000000"/>
                </a:solidFill>
                <a:latin typeface="Arimo" panose="020B0604020202020204"/>
              </a:rPr>
              <a:t> Don't turn it up too loud though. We'll still hear the bass coming through.</a:t>
            </a:r>
          </a:p>
          <a:p>
            <a:pPr>
              <a:lnSpc>
                <a:spcPts val="7040"/>
              </a:lnSpc>
            </a:pPr>
            <a:r>
              <a:rPr lang="en-US" sz="3500" spc="17" dirty="0">
                <a:solidFill>
                  <a:srgbClr val="000000"/>
                </a:solidFill>
                <a:latin typeface="Arimo Bold" panose="020B0704020202020204"/>
              </a:rPr>
              <a:t>Boy: </a:t>
            </a:r>
            <a:r>
              <a:rPr lang="en-US" sz="3500" spc="17" dirty="0">
                <a:solidFill>
                  <a:srgbClr val="000000"/>
                </a:solidFill>
                <a:latin typeface="Arimo" panose="020B0604020202020204"/>
              </a:rPr>
              <a:t>I'm not a teenager anymore, but anyway. It's got great isolation.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620" y="871698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1955" y="8716985"/>
            <a:ext cx="1548425" cy="1548425"/>
          </a:xfrm>
          <a:prstGeom prst="rect">
            <a:avLst/>
          </a:prstGeom>
        </p:spPr>
      </p:pic>
      <p:sp>
        <p:nvSpPr>
          <p:cNvPr id="6" name="TextBox 6"/>
          <p:cNvSpPr txBox="1"/>
          <p:nvPr/>
        </p:nvSpPr>
        <p:spPr>
          <a:xfrm>
            <a:off x="2133288" y="3009954"/>
            <a:ext cx="13427144" cy="1751460"/>
          </a:xfrm>
          <a:prstGeom prst="rect">
            <a:avLst/>
          </a:prstGeom>
        </p:spPr>
        <p:txBody>
          <a:bodyPr lIns="0" tIns="0" rIns="0" bIns="0" rtlCol="0" anchor="t">
            <a:spAutoFit/>
          </a:bodyPr>
          <a:lstStyle/>
          <a:p>
            <a:pPr marL="0" lvl="0" indent="0" algn="ctr">
              <a:lnSpc>
                <a:spcPts val="13415"/>
              </a:lnSpc>
            </a:pPr>
            <a:r>
              <a:rPr lang="en-US" sz="12195">
                <a:solidFill>
                  <a:srgbClr val="000000"/>
                </a:solidFill>
                <a:latin typeface="DM Sans Bold"/>
              </a:rPr>
              <a:t>Thank you!</a:t>
            </a:r>
          </a:p>
        </p:txBody>
      </p:sp>
      <p:grpSp>
        <p:nvGrpSpPr>
          <p:cNvPr id="7" name="Group 7"/>
          <p:cNvGrpSpPr/>
          <p:nvPr/>
        </p:nvGrpSpPr>
        <p:grpSpPr>
          <a:xfrm>
            <a:off x="11412254" y="5143500"/>
            <a:ext cx="6101533" cy="19271085"/>
            <a:chOff x="0" y="0"/>
            <a:chExt cx="8135378" cy="2569478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07867" y="0"/>
              <a:ext cx="3549729" cy="618818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958" t="958" r="2927" b="627"/>
            <a:stretch>
              <a:fillRect/>
            </a:stretch>
          </p:blipFill>
          <p:spPr>
            <a:xfrm>
              <a:off x="2149873" y="9454198"/>
              <a:ext cx="5277435" cy="1624058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368" b="450"/>
            <a:stretch>
              <a:fillRect/>
            </a:stretch>
          </p:blipFill>
          <p:spPr>
            <a:xfrm>
              <a:off x="0" y="4240631"/>
              <a:ext cx="8135378" cy="8525927"/>
            </a:xfrm>
            <a:prstGeom prst="rect">
              <a:avLst/>
            </a:prstGeom>
          </p:spPr>
        </p:pic>
      </p:grpSp>
      <p:grpSp>
        <p:nvGrpSpPr>
          <p:cNvPr id="11" name="Group 11"/>
          <p:cNvGrpSpPr/>
          <p:nvPr/>
        </p:nvGrpSpPr>
        <p:grpSpPr>
          <a:xfrm>
            <a:off x="1028700" y="5431091"/>
            <a:ext cx="4895829" cy="4855909"/>
            <a:chOff x="0" y="0"/>
            <a:chExt cx="6527772" cy="6474546"/>
          </a:xfrm>
        </p:grpSpPr>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3485" y="0"/>
              <a:ext cx="3370524" cy="5695374"/>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b="66690"/>
            <a:stretch>
              <a:fillRect/>
            </a:stretch>
          </p:blipFill>
          <p:spPr>
            <a:xfrm>
              <a:off x="0" y="3793148"/>
              <a:ext cx="6527772" cy="2681398"/>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844882" y="666750"/>
            <a:ext cx="3933043" cy="368935"/>
          </a:xfrm>
          <a:prstGeom prst="rect">
            <a:avLst/>
          </a:prstGeom>
        </p:spPr>
        <p:txBody>
          <a:bodyPr lIns="0" tIns="0" rIns="0" bIns="0" rtlCol="0" anchor="t">
            <a:spAutoFit/>
          </a:bodyPr>
          <a:lstStyle/>
          <a:p>
            <a:pPr>
              <a:lnSpc>
                <a:spcPts val="2880"/>
              </a:lnSpc>
            </a:pPr>
            <a:r>
              <a:rPr lang="en-US" sz="2400">
                <a:solidFill>
                  <a:srgbClr val="000000"/>
                </a:solidFill>
                <a:latin typeface="DM Sans"/>
              </a:rPr>
              <a:t>Pretest</a:t>
            </a:r>
          </a:p>
        </p:txBody>
      </p:sp>
      <p:sp>
        <p:nvSpPr>
          <p:cNvPr id="7" name="TextBox 7"/>
          <p:cNvSpPr txBox="1"/>
          <p:nvPr/>
        </p:nvSpPr>
        <p:spPr>
          <a:xfrm>
            <a:off x="4820347" y="2578496"/>
            <a:ext cx="8647305" cy="1152525"/>
          </a:xfrm>
          <a:prstGeom prst="rect">
            <a:avLst/>
          </a:prstGeom>
        </p:spPr>
        <p:txBody>
          <a:bodyPr lIns="0" tIns="0" rIns="0" bIns="0" rtlCol="0" anchor="t">
            <a:spAutoFit/>
          </a:bodyPr>
          <a:lstStyle/>
          <a:p>
            <a:pPr marL="0" lvl="0" indent="0" algn="ctr">
              <a:lnSpc>
                <a:spcPts val="8800"/>
              </a:lnSpc>
            </a:pPr>
            <a:r>
              <a:rPr lang="en-US" sz="8000">
                <a:solidFill>
                  <a:srgbClr val="000000"/>
                </a:solidFill>
                <a:latin typeface="DM Sans Bold"/>
              </a:rPr>
              <a:t>Item 2</a:t>
            </a:r>
          </a:p>
        </p:txBody>
      </p:sp>
      <p:pic>
        <p:nvPicPr>
          <p:cNvPr id="8" name="Item 2 short convers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5867400" y="3543300"/>
            <a:ext cx="6722110" cy="5749290"/>
          </a:xfrm>
          <a:prstGeom prst="rect">
            <a:avLst/>
          </a:prstGeom>
        </p:spPr>
      </p:pic>
    </p:spTree>
  </p:cSld>
  <p:clrMapOvr>
    <a:masterClrMapping/>
  </p:clrMapOvr>
  <p:timing>
    <p:tnLst>
      <p:par>
        <p:cTn id="1" dur="indefinite" restart="never" nodeType="tmRoot">
          <p:childTnLst>
            <p:audio>
              <p:cMediaNode>
                <p:cTn id="2"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indefinite"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8935"/>
          </a:xfrm>
          <a:prstGeom prst="rect">
            <a:avLst/>
          </a:prstGeom>
        </p:spPr>
        <p:txBody>
          <a:bodyPr lIns="0" tIns="0" rIns="0" bIns="0" rtlCol="0" anchor="t">
            <a:spAutoFit/>
          </a:bodyPr>
          <a:lstStyle/>
          <a:p>
            <a:pPr>
              <a:lnSpc>
                <a:spcPts val="2880"/>
              </a:lnSpc>
            </a:pPr>
            <a:r>
              <a:rPr lang="en-US" sz="2400">
                <a:solidFill>
                  <a:srgbClr val="000000"/>
                </a:solidFill>
                <a:latin typeface="DM Sans"/>
              </a:rPr>
              <a:t>Pretest: Item 2</a:t>
            </a:r>
          </a:p>
        </p:txBody>
      </p:sp>
      <p:sp>
        <p:nvSpPr>
          <p:cNvPr id="7" name="TextBox 7"/>
          <p:cNvSpPr txBox="1"/>
          <p:nvPr/>
        </p:nvSpPr>
        <p:spPr>
          <a:xfrm>
            <a:off x="1600200" y="1409700"/>
            <a:ext cx="7446645" cy="987425"/>
          </a:xfrm>
          <a:prstGeom prst="rect">
            <a:avLst/>
          </a:prstGeom>
        </p:spPr>
        <p:txBody>
          <a:bodyPr wrap="square" lIns="0" tIns="0" rIns="0" bIns="0" rtlCol="0" anchor="t">
            <a:spAutoFit/>
          </a:bodyPr>
          <a:lstStyle/>
          <a:p>
            <a:pPr marL="0" lvl="0" indent="0">
              <a:lnSpc>
                <a:spcPts val="7700"/>
              </a:lnSpc>
            </a:pPr>
            <a:r>
              <a:rPr lang="en-US" sz="7000">
                <a:solidFill>
                  <a:srgbClr val="000000"/>
                </a:solidFill>
                <a:latin typeface="DM Sans Bold"/>
              </a:rPr>
              <a:t>Item 2</a:t>
            </a:r>
          </a:p>
        </p:txBody>
      </p:sp>
      <p:sp>
        <p:nvSpPr>
          <p:cNvPr id="8" name="TextBox 8"/>
          <p:cNvSpPr txBox="1"/>
          <p:nvPr/>
        </p:nvSpPr>
        <p:spPr>
          <a:xfrm>
            <a:off x="1600200" y="2705100"/>
            <a:ext cx="15423515" cy="5539740"/>
          </a:xfrm>
          <a:prstGeom prst="rect">
            <a:avLst/>
          </a:prstGeom>
        </p:spPr>
        <p:txBody>
          <a:bodyPr wrap="square" lIns="0" tIns="0" rIns="0" bIns="0" rtlCol="0" anchor="t">
            <a:spAutoFit/>
          </a:bodyPr>
          <a:lstStyle/>
          <a:p>
            <a:pPr>
              <a:lnSpc>
                <a:spcPct val="100000"/>
              </a:lnSpc>
            </a:pPr>
            <a:r>
              <a:rPr lang="en-US" sz="9000" b="1" dirty="0">
                <a:solidFill>
                  <a:srgbClr val="000000"/>
                </a:solidFill>
                <a:latin typeface="Century Schoolbook" panose="02040604050505020304" pitchFamily="18" charset="0"/>
              </a:rPr>
              <a:t>What did the couple buy?</a:t>
            </a:r>
          </a:p>
          <a:p>
            <a:pPr marL="1371600" indent="-1371600">
              <a:lnSpc>
                <a:spcPct val="100000"/>
              </a:lnSpc>
              <a:buFont typeface="+mj-lt"/>
              <a:buAutoNum type="alphaLcPeriod"/>
            </a:pPr>
            <a:r>
              <a:rPr lang="en-US" sz="9000" dirty="0">
                <a:solidFill>
                  <a:schemeClr val="tx1"/>
                </a:solidFill>
                <a:latin typeface="Century Schoolbook" panose="02040604050505020304" pitchFamily="18" charset="0"/>
              </a:rPr>
              <a:t>Microwave Oven</a:t>
            </a:r>
          </a:p>
          <a:p>
            <a:pPr marL="1371600" indent="-1371600">
              <a:lnSpc>
                <a:spcPct val="100000"/>
              </a:lnSpc>
              <a:buFont typeface="+mj-lt"/>
              <a:buAutoNum type="alphaLcPeriod"/>
            </a:pPr>
            <a:r>
              <a:rPr lang="en-US" sz="9000" dirty="0">
                <a:solidFill>
                  <a:schemeClr val="tx1"/>
                </a:solidFill>
                <a:latin typeface="Century Schoolbook" panose="02040604050505020304" pitchFamily="18" charset="0"/>
              </a:rPr>
              <a:t>Washing Machine</a:t>
            </a:r>
          </a:p>
          <a:p>
            <a:pPr marL="1371600" indent="-1371600">
              <a:lnSpc>
                <a:spcPct val="100000"/>
              </a:lnSpc>
              <a:buFont typeface="+mj-lt"/>
              <a:buAutoNum type="alphaLcPeriod"/>
            </a:pPr>
            <a:r>
              <a:rPr lang="en-US" sz="9000" dirty="0">
                <a:solidFill>
                  <a:schemeClr val="tx1"/>
                </a:solidFill>
                <a:latin typeface="Century Schoolbook" panose="02040604050505020304" pitchFamily="18" charset="0"/>
              </a:rPr>
              <a:t>Dishwasher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844882" y="666750"/>
            <a:ext cx="3933043" cy="368935"/>
          </a:xfrm>
          <a:prstGeom prst="rect">
            <a:avLst/>
          </a:prstGeom>
        </p:spPr>
        <p:txBody>
          <a:bodyPr lIns="0" tIns="0" rIns="0" bIns="0" rtlCol="0" anchor="t">
            <a:spAutoFit/>
          </a:bodyPr>
          <a:lstStyle/>
          <a:p>
            <a:pPr>
              <a:lnSpc>
                <a:spcPts val="2880"/>
              </a:lnSpc>
            </a:pPr>
            <a:r>
              <a:rPr lang="en-US" sz="2400">
                <a:solidFill>
                  <a:srgbClr val="000000"/>
                </a:solidFill>
                <a:latin typeface="DM Sans"/>
              </a:rPr>
              <a:t>Pretest</a:t>
            </a:r>
          </a:p>
        </p:txBody>
      </p:sp>
      <p:sp>
        <p:nvSpPr>
          <p:cNvPr id="7" name="TextBox 7"/>
          <p:cNvSpPr txBox="1"/>
          <p:nvPr/>
        </p:nvSpPr>
        <p:spPr>
          <a:xfrm>
            <a:off x="4820347" y="2578496"/>
            <a:ext cx="8647305" cy="1152525"/>
          </a:xfrm>
          <a:prstGeom prst="rect">
            <a:avLst/>
          </a:prstGeom>
        </p:spPr>
        <p:txBody>
          <a:bodyPr lIns="0" tIns="0" rIns="0" bIns="0" rtlCol="0" anchor="t">
            <a:spAutoFit/>
          </a:bodyPr>
          <a:lstStyle/>
          <a:p>
            <a:pPr marL="0" lvl="0" indent="0" algn="ctr">
              <a:lnSpc>
                <a:spcPts val="8800"/>
              </a:lnSpc>
            </a:pPr>
            <a:r>
              <a:rPr lang="en-US" sz="8000">
                <a:solidFill>
                  <a:srgbClr val="000000"/>
                </a:solidFill>
                <a:latin typeface="DM Sans Bold"/>
              </a:rPr>
              <a:t>Item 3</a:t>
            </a:r>
          </a:p>
        </p:txBody>
      </p:sp>
      <p:pic>
        <p:nvPicPr>
          <p:cNvPr id="8" name="Item 3 short convers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6934200" y="3619500"/>
            <a:ext cx="5021580" cy="4740910"/>
          </a:xfrm>
          <a:prstGeom prst="rect">
            <a:avLst/>
          </a:prstGeom>
        </p:spPr>
      </p:pic>
    </p:spTree>
  </p:cSld>
  <p:clrMapOvr>
    <a:masterClrMapping/>
  </p:clrMapOvr>
  <p:timing>
    <p:tnLst>
      <p:par>
        <p:cTn id="1" dur="indefinite" restart="never" nodeType="tmRoot">
          <p:childTnLst>
            <p:audio>
              <p:cMediaNode>
                <p:cTn id="2"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50625"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0"/>
            <a:ext cx="1548425" cy="1548425"/>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739575" y="8738575"/>
            <a:ext cx="1548425" cy="1548425"/>
          </a:xfrm>
          <a:prstGeom prst="rect">
            <a:avLst/>
          </a:prstGeom>
        </p:spPr>
      </p:pic>
      <p:sp>
        <p:nvSpPr>
          <p:cNvPr id="6" name="TextBox 6"/>
          <p:cNvSpPr txBox="1"/>
          <p:nvPr/>
        </p:nvSpPr>
        <p:spPr>
          <a:xfrm>
            <a:off x="1785591" y="412262"/>
            <a:ext cx="3933043" cy="368935"/>
          </a:xfrm>
          <a:prstGeom prst="rect">
            <a:avLst/>
          </a:prstGeom>
        </p:spPr>
        <p:txBody>
          <a:bodyPr lIns="0" tIns="0" rIns="0" bIns="0" rtlCol="0" anchor="t">
            <a:spAutoFit/>
          </a:bodyPr>
          <a:lstStyle/>
          <a:p>
            <a:pPr>
              <a:lnSpc>
                <a:spcPts val="2880"/>
              </a:lnSpc>
            </a:pPr>
            <a:r>
              <a:rPr lang="en-US" sz="2400">
                <a:solidFill>
                  <a:srgbClr val="000000"/>
                </a:solidFill>
                <a:latin typeface="DM Sans"/>
              </a:rPr>
              <a:t>Pretest: Item 3</a:t>
            </a:r>
          </a:p>
        </p:txBody>
      </p:sp>
      <p:sp>
        <p:nvSpPr>
          <p:cNvPr id="7" name="TextBox 7"/>
          <p:cNvSpPr txBox="1"/>
          <p:nvPr/>
        </p:nvSpPr>
        <p:spPr>
          <a:xfrm>
            <a:off x="1600200" y="1409700"/>
            <a:ext cx="7446645" cy="987425"/>
          </a:xfrm>
          <a:prstGeom prst="rect">
            <a:avLst/>
          </a:prstGeom>
        </p:spPr>
        <p:txBody>
          <a:bodyPr wrap="square" lIns="0" tIns="0" rIns="0" bIns="0" rtlCol="0" anchor="t">
            <a:spAutoFit/>
          </a:bodyPr>
          <a:lstStyle/>
          <a:p>
            <a:pPr marL="0" lvl="0" indent="0">
              <a:lnSpc>
                <a:spcPts val="7700"/>
              </a:lnSpc>
            </a:pPr>
            <a:r>
              <a:rPr lang="en-US" sz="7000">
                <a:solidFill>
                  <a:srgbClr val="000000"/>
                </a:solidFill>
                <a:latin typeface="DM Sans Bold"/>
              </a:rPr>
              <a:t>Item 3</a:t>
            </a:r>
          </a:p>
        </p:txBody>
      </p:sp>
      <p:sp>
        <p:nvSpPr>
          <p:cNvPr id="8" name="TextBox 8"/>
          <p:cNvSpPr txBox="1"/>
          <p:nvPr/>
        </p:nvSpPr>
        <p:spPr>
          <a:xfrm>
            <a:off x="1600200" y="2705100"/>
            <a:ext cx="15423515" cy="6001385"/>
          </a:xfrm>
          <a:prstGeom prst="rect">
            <a:avLst/>
          </a:prstGeom>
        </p:spPr>
        <p:txBody>
          <a:bodyPr wrap="square" lIns="0" tIns="0" rIns="0" bIns="0" rtlCol="0" anchor="t">
            <a:spAutoFit/>
          </a:bodyPr>
          <a:lstStyle/>
          <a:p>
            <a:pPr indent="0">
              <a:lnSpc>
                <a:spcPct val="100000"/>
              </a:lnSpc>
              <a:buFont typeface="+mj-lt"/>
              <a:buNone/>
            </a:pPr>
            <a:r>
              <a:rPr lang="en-US" sz="6500" b="1" dirty="0">
                <a:solidFill>
                  <a:schemeClr val="tx1"/>
                </a:solidFill>
                <a:latin typeface="DM Sans"/>
              </a:rPr>
              <a:t>What do you think is being described as “</a:t>
            </a:r>
            <a:r>
              <a:rPr lang="en-US" sz="6500" b="1" u="sng" dirty="0">
                <a:solidFill>
                  <a:schemeClr val="tx1"/>
                </a:solidFill>
                <a:latin typeface="DM Sans"/>
              </a:rPr>
              <a:t>smells crispy clean and are filled with real feathers</a:t>
            </a:r>
            <a:r>
              <a:rPr lang="en-US" sz="6500" b="1" dirty="0">
                <a:solidFill>
                  <a:schemeClr val="tx1"/>
                </a:solidFill>
                <a:latin typeface="DM Sans"/>
              </a:rPr>
              <a:t>?”</a:t>
            </a:r>
          </a:p>
          <a:p>
            <a:pPr marL="1143000" indent="-1143000">
              <a:lnSpc>
                <a:spcPct val="100000"/>
              </a:lnSpc>
              <a:buFont typeface="+mj-lt"/>
              <a:buAutoNum type="alphaLcPeriod"/>
            </a:pPr>
            <a:r>
              <a:rPr lang="en-US" sz="6500" dirty="0">
                <a:solidFill>
                  <a:schemeClr val="tx1"/>
                </a:solidFill>
                <a:latin typeface="DM Sans"/>
              </a:rPr>
              <a:t>Pillow</a:t>
            </a:r>
          </a:p>
          <a:p>
            <a:pPr marL="1143000" indent="-1143000">
              <a:lnSpc>
                <a:spcPct val="100000"/>
              </a:lnSpc>
              <a:buFont typeface="+mj-lt"/>
              <a:buAutoNum type="alphaLcPeriod"/>
            </a:pPr>
            <a:r>
              <a:rPr lang="en-US" sz="6500" dirty="0">
                <a:solidFill>
                  <a:schemeClr val="tx1"/>
                </a:solidFill>
                <a:latin typeface="DM Sans"/>
              </a:rPr>
              <a:t>Blanket</a:t>
            </a:r>
          </a:p>
          <a:p>
            <a:pPr marL="1143000" indent="-1143000">
              <a:lnSpc>
                <a:spcPct val="100000"/>
              </a:lnSpc>
              <a:buFont typeface="+mj-lt"/>
              <a:buAutoNum type="alphaLcPeriod"/>
            </a:pPr>
            <a:r>
              <a:rPr lang="en-US" sz="6500" dirty="0">
                <a:solidFill>
                  <a:schemeClr val="tx1"/>
                </a:solidFill>
                <a:latin typeface="DM Sans"/>
              </a:rPr>
              <a:t>Curtains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BD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130" y="0"/>
            <a:ext cx="1548425" cy="1548425"/>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130" y="8738575"/>
            <a:ext cx="1548425" cy="1548425"/>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63705" y="0"/>
            <a:ext cx="1548425" cy="1548425"/>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39575" y="8738575"/>
            <a:ext cx="1548425" cy="1548425"/>
          </a:xfrm>
          <a:prstGeom prst="rect">
            <a:avLst/>
          </a:prstGeom>
        </p:spPr>
      </p:pic>
      <p:sp>
        <p:nvSpPr>
          <p:cNvPr id="13" name="TextBox 6"/>
          <p:cNvSpPr txBox="1"/>
          <p:nvPr/>
        </p:nvSpPr>
        <p:spPr>
          <a:xfrm>
            <a:off x="1371600" y="4076700"/>
            <a:ext cx="15705455" cy="1538605"/>
          </a:xfrm>
          <a:prstGeom prst="rect">
            <a:avLst/>
          </a:prstGeom>
        </p:spPr>
        <p:txBody>
          <a:bodyPr wrap="square" lIns="0" tIns="0" rIns="0" bIns="0" rtlCol="0" anchor="t">
            <a:spAutoFit/>
          </a:bodyPr>
          <a:lstStyle/>
          <a:p>
            <a:pPr marL="0" lvl="0" indent="0" algn="ctr">
              <a:lnSpc>
                <a:spcPct val="100000"/>
              </a:lnSpc>
            </a:pPr>
            <a:r>
              <a:rPr lang="en-US" sz="10000" b="1" dirty="0">
                <a:solidFill>
                  <a:srgbClr val="000000"/>
                </a:solidFill>
                <a:latin typeface="Century" panose="02040604050505020304" pitchFamily="18" charset="0"/>
              </a:rPr>
              <a:t>End of Pre-test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1838</Words>
  <Application>Microsoft Office PowerPoint</Application>
  <PresentationFormat>กำหนดเอง</PresentationFormat>
  <Paragraphs>176</Paragraphs>
  <Slides>48</Slides>
  <Notes>4</Notes>
  <HiddenSlides>0</HiddenSlides>
  <MMClips>9</MMClips>
  <ScaleCrop>false</ScaleCrop>
  <HeadingPairs>
    <vt:vector size="6" baseType="variant">
      <vt:variant>
        <vt:lpstr>ฟอนต์ที่ถูกใช้</vt:lpstr>
      </vt:variant>
      <vt:variant>
        <vt:i4>10</vt:i4>
      </vt:variant>
      <vt:variant>
        <vt:lpstr>ธีม</vt:lpstr>
      </vt:variant>
      <vt:variant>
        <vt:i4>1</vt:i4>
      </vt:variant>
      <vt:variant>
        <vt:lpstr>ชื่อเรื่องสไลด์</vt:lpstr>
      </vt:variant>
      <vt:variant>
        <vt:i4>48</vt:i4>
      </vt:variant>
    </vt:vector>
  </HeadingPairs>
  <TitlesOfParts>
    <vt:vector size="59" baseType="lpstr">
      <vt:lpstr>DM Sans Bold</vt:lpstr>
      <vt:lpstr>DM Sans</vt:lpstr>
      <vt:lpstr>Century Schoolbook</vt:lpstr>
      <vt:lpstr>Calibri</vt:lpstr>
      <vt:lpstr>Arial</vt:lpstr>
      <vt:lpstr>SimSun</vt:lpstr>
      <vt:lpstr>Arimo</vt:lpstr>
      <vt:lpstr>Century</vt:lpstr>
      <vt:lpstr>Century Gothic</vt:lpstr>
      <vt:lpstr>Arimo Bold</vt:lpstr>
      <vt:lpstr>Office Theme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Listening</dc:title>
  <dc:creator/>
  <cp:lastModifiedBy>MBUMRC</cp:lastModifiedBy>
  <cp:revision>21</cp:revision>
  <dcterms:created xsi:type="dcterms:W3CDTF">2006-08-16T00:00:00Z</dcterms:created>
  <dcterms:modified xsi:type="dcterms:W3CDTF">2021-09-23T05:37:23Z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1033-11.2.0.10101</vt:lpwstr>
  </property>
</Properties>
</file>